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sldIdLst>
    <p:sldId id="256" r:id="rId2"/>
    <p:sldId id="469" r:id="rId3"/>
    <p:sldId id="472" r:id="rId4"/>
    <p:sldId id="474" r:id="rId5"/>
    <p:sldId id="473" r:id="rId6"/>
    <p:sldId id="471" r:id="rId7"/>
    <p:sldId id="475" r:id="rId8"/>
    <p:sldId id="477" r:id="rId9"/>
    <p:sldId id="478" r:id="rId10"/>
    <p:sldId id="479" r:id="rId11"/>
    <p:sldId id="481" r:id="rId12"/>
    <p:sldId id="482" r:id="rId13"/>
    <p:sldId id="480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368" r:id="rId24"/>
    <p:sldId id="370" r:id="rId25"/>
    <p:sldId id="369" r:id="rId26"/>
    <p:sldId id="411" r:id="rId27"/>
    <p:sldId id="412" r:id="rId28"/>
    <p:sldId id="440" r:id="rId29"/>
    <p:sldId id="413" r:id="rId30"/>
    <p:sldId id="462" r:id="rId31"/>
    <p:sldId id="414" r:id="rId32"/>
    <p:sldId id="461" r:id="rId33"/>
    <p:sldId id="492" r:id="rId34"/>
    <p:sldId id="416" r:id="rId35"/>
    <p:sldId id="417" r:id="rId36"/>
    <p:sldId id="418" r:id="rId37"/>
    <p:sldId id="419" r:id="rId38"/>
    <p:sldId id="420" r:id="rId39"/>
    <p:sldId id="421" r:id="rId40"/>
    <p:sldId id="493" r:id="rId41"/>
    <p:sldId id="422" r:id="rId42"/>
    <p:sldId id="423" r:id="rId43"/>
    <p:sldId id="424" r:id="rId44"/>
    <p:sldId id="425" r:id="rId45"/>
    <p:sldId id="427" r:id="rId46"/>
    <p:sldId id="426" r:id="rId47"/>
    <p:sldId id="428" r:id="rId48"/>
    <p:sldId id="465" r:id="rId49"/>
    <p:sldId id="429" r:id="rId50"/>
    <p:sldId id="430" r:id="rId51"/>
    <p:sldId id="431" r:id="rId52"/>
    <p:sldId id="455" r:id="rId53"/>
    <p:sldId id="456" r:id="rId54"/>
    <p:sldId id="457" r:id="rId55"/>
    <p:sldId id="458" r:id="rId56"/>
    <p:sldId id="459" r:id="rId57"/>
    <p:sldId id="460" r:id="rId58"/>
    <p:sldId id="494" r:id="rId59"/>
    <p:sldId id="432" r:id="rId60"/>
    <p:sldId id="433" r:id="rId61"/>
    <p:sldId id="434" r:id="rId62"/>
    <p:sldId id="463" r:id="rId63"/>
    <p:sldId id="464" r:id="rId64"/>
    <p:sldId id="435" r:id="rId65"/>
    <p:sldId id="436" r:id="rId66"/>
    <p:sldId id="437" r:id="rId67"/>
    <p:sldId id="438" r:id="rId68"/>
    <p:sldId id="445" r:id="rId69"/>
    <p:sldId id="446" r:id="rId70"/>
    <p:sldId id="447" r:id="rId71"/>
    <p:sldId id="470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020" autoAdjust="0"/>
  </p:normalViewPr>
  <p:slideViewPr>
    <p:cSldViewPr snapToGrid="0" snapToObjects="1">
      <p:cViewPr varScale="1">
        <p:scale>
          <a:sx n="83" d="100"/>
          <a:sy n="83" d="100"/>
        </p:scale>
        <p:origin x="-1354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AA928-87C3-47A0-A8E6-578857791F58}" type="datetimeFigureOut">
              <a:rPr lang="zh-CN" altLang="en-US" smtClean="0"/>
              <a:pPr/>
              <a:t>2018-11-14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6686F-D411-4352-A48F-340E597EBF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EC5B2-2997-4E99-9E23-45DCC36A1D2F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90FE3F-EAC7-4DB9-A48C-744208E4161D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182D3-A135-4F9B-8F2F-F5E1A02E6FCD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F83DE-92B2-4CCC-AF77-EE359C0BF35B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64C30-1080-4447-A60C-E987953E44D6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8466AD-8839-4C85-9D88-6C2EC604CD5F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524991-C6C7-48AB-AB2D-ABE77D404ED1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C2B4FF-40FD-4122-A8EF-5B3045521D56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785A0-00A9-45F3-AC79-721F73C56DB8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6B42F9-1D95-49F4-8159-2634FD58255B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846E26-C4CF-4EBF-8868-0346F6FBEC98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56648D-639D-47CD-B4A3-5A6815617536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441839-ED2F-440A-99B0-D5D234FA54E3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ABED00-BF97-4752-AF97-565A154D4BC3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809AB-A8F8-4CC8-BDC9-00D0540A7B1A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DDC232-9442-4824-84F4-36E415C3A6F9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8007350" cy="41910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A4742-3261-45D9-A45F-50B3C52813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017F0-594F-4591-8387-56D151D90C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215AE77-B561-0244-B3AB-E6657E625B0D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66503" y="1495425"/>
            <a:ext cx="33909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slide" Target="slide36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6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167156" y="3310128"/>
            <a:ext cx="8635999" cy="963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7F7F7F"/>
                </a:solidFill>
                <a:latin typeface="+mj-lt"/>
                <a:cs typeface="Helvetica" pitchFamily="34" charset="0"/>
              </a:rPr>
              <a:t>巫义锐</a:t>
            </a:r>
            <a:endParaRPr lang="en-US" b="1" dirty="0">
              <a:solidFill>
                <a:srgbClr val="7F7F7F"/>
              </a:solidFill>
              <a:latin typeface="+mj-lt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10" y="1298448"/>
            <a:ext cx="8983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800" b="1" dirty="0" smtClean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数学基础及图像</a:t>
            </a:r>
            <a:r>
              <a:rPr lang="zh-CN" altLang="en-US" sz="4800" b="1" dirty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的基本</a:t>
            </a:r>
            <a:r>
              <a:rPr lang="zh-CN" altLang="en-US" sz="4800" b="1" dirty="0" smtClean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概念</a:t>
            </a:r>
            <a:endParaRPr lang="en-US" altLang="zh-CN" sz="4800" b="1" dirty="0" smtClean="0">
              <a:solidFill>
                <a:srgbClr val="0070C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0" algn="ctr"/>
            <a:r>
              <a:rPr lang="zh-CN" altLang="en-US" sz="4800" b="1" dirty="0" smtClean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（研究生）</a:t>
            </a:r>
            <a:endParaRPr lang="zh-CN" altLang="en-US" sz="4800" b="1" dirty="0">
              <a:solidFill>
                <a:srgbClr val="0070C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矩形 20"/>
          <p:cNvSpPr/>
          <p:nvPr/>
        </p:nvSpPr>
        <p:spPr>
          <a:xfrm>
            <a:off x="80210" y="4457701"/>
            <a:ext cx="8809892" cy="2544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</a:pPr>
            <a:endParaRPr lang="en-US" sz="2400" b="1" i="1" dirty="0">
              <a:solidFill>
                <a:srgbClr val="000000"/>
              </a:solidFill>
              <a:latin typeface="楷体" pitchFamily="49" charset="-122"/>
              <a:ea typeface="楷体" pitchFamily="49" charset="-122"/>
              <a:cs typeface="Helvetica" pitchFamily="34" charset="0"/>
            </a:endParaRPr>
          </a:p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河海大学计算机与信息学院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               个人网址：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wuyirui.github.io</a:t>
            </a:r>
          </a:p>
          <a:p>
            <a:pPr>
              <a:defRPr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          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电子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邮箱：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wuyirui@hhu.edu.cn</a:t>
            </a:r>
            <a:endParaRPr lang="zh-CN" altLang="en-US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algn="ctr"/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2400" i="1" dirty="0">
                <a:latin typeface="楷体" pitchFamily="49" charset="-122"/>
                <a:ea typeface="楷体" pitchFamily="49" charset="-122"/>
              </a:rPr>
              <a:t>      </a:t>
            </a:r>
          </a:p>
          <a:p>
            <a:pPr algn="ctr">
              <a:lnSpc>
                <a:spcPct val="60000"/>
              </a:lnSpc>
            </a:pPr>
            <a:endParaRPr lang="en-US" sz="2400" i="1" baseline="30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60000"/>
              </a:lnSpc>
            </a:pPr>
            <a:r>
              <a:rPr lang="en-US" sz="2400" i="1" baseline="300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 </a:t>
            </a:r>
            <a:endParaRPr lang="zh-CN" altLang="en-US" sz="2400" i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45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线性代数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0780" y="1289049"/>
            <a:ext cx="7164093" cy="4912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线性代数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104" y="1271016"/>
            <a:ext cx="6619143" cy="519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3590" y="1261872"/>
            <a:ext cx="7569142" cy="481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734" y="1397000"/>
            <a:ext cx="7587671" cy="478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831" y="1023637"/>
            <a:ext cx="7165467" cy="527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258167" y="5221224"/>
            <a:ext cx="3849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Probability density function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62436" y="1453662"/>
            <a:ext cx="3215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</a:rPr>
              <a:t>累积分布函数</a:t>
            </a:r>
            <a:r>
              <a:rPr lang="en-US" altLang="zh-CN" b="1" dirty="0" smtClean="0">
                <a:solidFill>
                  <a:srgbClr val="0070C0"/>
                </a:solidFill>
              </a:rPr>
              <a:t>CDF</a:t>
            </a:r>
            <a:r>
              <a:rPr lang="zh-CN" altLang="en-US" b="1" dirty="0" smtClean="0">
                <a:solidFill>
                  <a:srgbClr val="0070C0"/>
                </a:solidFill>
              </a:rPr>
              <a:t>；累加效应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466" y="1563390"/>
            <a:ext cx="7644849" cy="415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9715" y="1536700"/>
            <a:ext cx="7405225" cy="4361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7824" y="1225062"/>
            <a:ext cx="7022592" cy="519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7333" y="1243350"/>
            <a:ext cx="7136101" cy="517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584" y="1311274"/>
            <a:ext cx="7049732" cy="477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如何下载课件</a:t>
            </a:r>
            <a:endParaRPr lang="en-US" sz="3700" dirty="0">
              <a:solidFill>
                <a:srgbClr val="0070C0"/>
              </a:solidFill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629508"/>
            <a:ext cx="7215065" cy="459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39749" y="1084330"/>
            <a:ext cx="4849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课件网站地址：</a:t>
            </a:r>
            <a:r>
              <a:rPr lang="en-US" altLang="zh-CN" sz="2400" dirty="0" smtClean="0"/>
              <a:t>wuyirui.github.io</a:t>
            </a:r>
            <a:endParaRPr lang="zh-CN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73" y="1453662"/>
            <a:ext cx="835342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概率与统计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5474" y="1307592"/>
            <a:ext cx="6831575" cy="502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862" y="2329325"/>
            <a:ext cx="6264275" cy="29467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数学基础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图像的概念与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/>
        </p:nvSpPr>
        <p:spPr bwMode="auto">
          <a:xfrm>
            <a:off x="169131" y="0"/>
            <a:ext cx="8137525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solidFill>
                  <a:srgbClr val="0070C0"/>
                </a:solidFill>
                <a:effectLst/>
                <a:latin typeface="黑体" pitchFamily="2" charset="-122"/>
                <a:ea typeface="黑体" pitchFamily="2" charset="-122"/>
              </a:rPr>
              <a:t>数字图像</a:t>
            </a: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黑体" pitchFamily="2" charset="-122"/>
                <a:ea typeface="黑体" pitchFamily="2" charset="-122"/>
              </a:rPr>
              <a:t>的概念与描述：概念</a:t>
            </a:r>
            <a:endParaRPr lang="zh-CN" altLang="en-US" sz="3200" b="0" dirty="0">
              <a:solidFill>
                <a:srgbClr val="0070C0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Rectangle 3"/>
          <p:cNvSpPr>
            <a:spLocks noGrp="1" noRot="1" noChangeArrowheads="1"/>
          </p:cNvSpPr>
          <p:nvPr/>
        </p:nvSpPr>
        <p:spPr bwMode="auto">
          <a:xfrm>
            <a:off x="415316" y="2189285"/>
            <a:ext cx="8196384" cy="288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所谓的数字图像的描述是指如何用一个数值方式来表示一个图像。</a:t>
            </a:r>
          </a:p>
          <a:p>
            <a:pPr eaLnBrk="1" hangingPunct="1">
              <a:defRPr/>
            </a:pPr>
            <a:endParaRPr lang="zh-CN" altLang="en-US" sz="1400" b="1" dirty="0">
              <a:effectLst/>
              <a:latin typeface="楷体" pitchFamily="49" charset="-122"/>
              <a:ea typeface="楷体" pitchFamily="49" charset="-122"/>
            </a:endParaRP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数字图像</a:t>
            </a:r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是图像的数字表示，</a:t>
            </a:r>
            <a:r>
              <a:rPr lang="zh-CN" altLang="en-US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像素</a:t>
            </a:r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是其最小的单位。</a:t>
            </a:r>
          </a:p>
        </p:txBody>
      </p:sp>
    </p:spTree>
    <p:extLst>
      <p:ext uri="{BB962C8B-B14F-4D97-AF65-F5344CB8AC3E}">
        <p14:creationId xmlns="" xmlns:p14="http://schemas.microsoft.com/office/powerpoint/2010/main" val="14964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162" y="791519"/>
            <a:ext cx="7864353" cy="528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685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Rot="1" noChangeArrowheads="1"/>
          </p:cNvSpPr>
          <p:nvPr/>
        </p:nvSpPr>
        <p:spPr bwMode="auto">
          <a:xfrm>
            <a:off x="466725" y="360485"/>
            <a:ext cx="7921625" cy="123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solidFill>
                  <a:srgbClr val="0070C0"/>
                </a:solidFill>
                <a:effectLst/>
                <a:latin typeface="黑体" pitchFamily="2" charset="-122"/>
                <a:ea typeface="黑体" pitchFamily="2" charset="-122"/>
              </a:rPr>
              <a:t>数字图像的概念与</a:t>
            </a: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黑体" pitchFamily="2" charset="-122"/>
                <a:ea typeface="黑体" pitchFamily="2" charset="-122"/>
              </a:rPr>
              <a:t>描述</a:t>
            </a:r>
            <a:r>
              <a:rPr lang="zh-CN" altLang="en-US" sz="3600" b="0" dirty="0">
                <a:solidFill>
                  <a:srgbClr val="0070C0"/>
                </a:solidFill>
                <a:effectLst/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黑体" pitchFamily="2" charset="-122"/>
                <a:ea typeface="黑体" pitchFamily="2" charset="-122"/>
              </a:rPr>
              <a:t>图像</a:t>
            </a:r>
            <a:r>
              <a:rPr lang="zh-CN" altLang="en-US" sz="3600" b="0" dirty="0">
                <a:solidFill>
                  <a:srgbClr val="0070C0"/>
                </a:solidFill>
                <a:effectLst/>
                <a:latin typeface="黑体" pitchFamily="2" charset="-122"/>
                <a:ea typeface="黑体" pitchFamily="2" charset="-122"/>
              </a:rPr>
              <a:t>的描述</a:t>
            </a:r>
          </a:p>
        </p:txBody>
      </p:sp>
      <p:sp>
        <p:nvSpPr>
          <p:cNvPr id="6" name="Rectangle 3"/>
          <p:cNvSpPr>
            <a:spLocks noGrp="1" noRot="1" noChangeArrowheads="1"/>
          </p:cNvSpPr>
          <p:nvPr/>
        </p:nvSpPr>
        <p:spPr bwMode="auto">
          <a:xfrm>
            <a:off x="466725" y="1485900"/>
            <a:ext cx="7921625" cy="3816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因为</a:t>
            </a:r>
            <a:r>
              <a:rPr lang="zh-CN" altLang="en-US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矩阵</a:t>
            </a:r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是二维的，所以可以用矩阵来描述数字图像。</a:t>
            </a:r>
          </a:p>
          <a:p>
            <a:pPr eaLnBrk="1" hangingPunct="1"/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描述数字图像的矩阵目前采用的是</a:t>
            </a:r>
            <a:r>
              <a:rPr lang="zh-CN" altLang="en-US" b="1" dirty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整数</a:t>
            </a:r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阵，即每个像素的亮暗，用一个</a:t>
            </a:r>
            <a:r>
              <a:rPr lang="zh-CN" altLang="en-US" b="1" dirty="0" smtClean="0">
                <a:effectLst/>
                <a:latin typeface="楷体" pitchFamily="49" charset="-122"/>
                <a:ea typeface="楷体" pitchFamily="49" charset="-122"/>
              </a:rPr>
              <a:t>整数来</a:t>
            </a:r>
            <a:r>
              <a:rPr lang="zh-CN" altLang="en-US" b="1" dirty="0">
                <a:effectLst/>
                <a:latin typeface="楷体" pitchFamily="49" charset="-122"/>
                <a:ea typeface="楷体" pitchFamily="49" charset="-122"/>
              </a:rPr>
              <a:t>表示。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6285" y="3905491"/>
            <a:ext cx="6866792" cy="229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4002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55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5115" y="1773238"/>
            <a:ext cx="8502527" cy="2420937"/>
          </a:xfrm>
        </p:spPr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</a:pP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 矩阵是按照行列的顺序来定位数据的，但是图像是在平面上定位数据的，所以坐标系的定义具有特殊性。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 为了编程方便起见，这里以</a:t>
            </a:r>
            <a:r>
              <a:rPr lang="zh-CN" altLang="en-US" sz="2800" b="1" dirty="0" smtClean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矩阵</a:t>
            </a: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坐标系来定义</a:t>
            </a:r>
            <a:r>
              <a:rPr lang="zh-CN" altLang="en-US" sz="2800" b="1" dirty="0" smtClean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图像的坐标</a:t>
            </a: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58888" y="4390414"/>
            <a:ext cx="2376487" cy="2052638"/>
            <a:chOff x="521" y="2886"/>
            <a:chExt cx="1497" cy="1293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521" y="2886"/>
              <a:ext cx="1444" cy="921"/>
              <a:chOff x="530" y="2940"/>
              <a:chExt cx="1444" cy="92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657" y="3067"/>
                <a:ext cx="726" cy="590"/>
                <a:chOff x="612" y="3067"/>
                <a:chExt cx="726" cy="590"/>
              </a:xfrm>
            </p:grpSpPr>
            <p:sp>
              <p:nvSpPr>
                <p:cNvPr id="11283" name="Line 7"/>
                <p:cNvSpPr>
                  <a:spLocks noChangeShapeType="1"/>
                </p:cNvSpPr>
                <p:nvPr/>
              </p:nvSpPr>
              <p:spPr bwMode="auto">
                <a:xfrm>
                  <a:off x="612" y="3067"/>
                  <a:ext cx="72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284" name="Line 8"/>
                <p:cNvSpPr>
                  <a:spLocks noChangeShapeType="1"/>
                </p:cNvSpPr>
                <p:nvPr/>
              </p:nvSpPr>
              <p:spPr bwMode="auto">
                <a:xfrm>
                  <a:off x="612" y="3067"/>
                  <a:ext cx="0" cy="59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1281" name="Text Box 9"/>
              <p:cNvSpPr txBox="1">
                <a:spLocks noChangeArrowheads="1"/>
              </p:cNvSpPr>
              <p:nvPr/>
            </p:nvSpPr>
            <p:spPr bwMode="auto">
              <a:xfrm>
                <a:off x="530" y="3630"/>
                <a:ext cx="63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行（</a:t>
                </a:r>
                <a:r>
                  <a:rPr lang="en-US" altLang="zh-CN" b="1">
                    <a:solidFill>
                      <a:srgbClr val="FF3399"/>
                    </a:solidFill>
                    <a:latin typeface="黑体" pitchFamily="49" charset="-122"/>
                    <a:ea typeface="黑体" pitchFamily="49" charset="-122"/>
                  </a:rPr>
                  <a:t>i</a:t>
                </a: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）</a:t>
                </a:r>
              </a:p>
            </p:txBody>
          </p:sp>
          <p:sp>
            <p:nvSpPr>
              <p:cNvPr id="11282" name="Text Box 10"/>
              <p:cNvSpPr txBox="1">
                <a:spLocks noChangeArrowheads="1"/>
              </p:cNvSpPr>
              <p:nvPr/>
            </p:nvSpPr>
            <p:spPr bwMode="auto">
              <a:xfrm>
                <a:off x="1339" y="2940"/>
                <a:ext cx="63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列（</a:t>
                </a:r>
                <a:r>
                  <a:rPr lang="en-US" altLang="zh-CN" b="1">
                    <a:solidFill>
                      <a:srgbClr val="3399FF"/>
                    </a:solidFill>
                    <a:latin typeface="黑体" pitchFamily="49" charset="-122"/>
                    <a:ea typeface="黑体" pitchFamily="49" charset="-122"/>
                  </a:rPr>
                  <a:t>j</a:t>
                </a: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）</a:t>
                </a:r>
              </a:p>
            </p:txBody>
          </p:sp>
        </p:grpSp>
        <p:sp>
          <p:nvSpPr>
            <p:cNvPr id="11278" name="Text Box 11"/>
            <p:cNvSpPr txBox="1">
              <a:spLocks noChangeArrowheads="1"/>
            </p:cNvSpPr>
            <p:nvPr/>
          </p:nvSpPr>
          <p:spPr bwMode="auto">
            <a:xfrm>
              <a:off x="793" y="3249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矩阵 </a:t>
              </a:r>
              <a:r>
                <a:rPr lang="en-US" altLang="zh-CN" sz="2000" b="1" dirty="0">
                  <a:latin typeface="黑体" pitchFamily="49" charset="-122"/>
                  <a:ea typeface="黑体" pitchFamily="49" charset="-122"/>
                </a:rPr>
                <a:t>A(</a:t>
              </a:r>
              <a:r>
                <a:rPr lang="en-US" altLang="zh-CN" sz="2000" b="1" dirty="0" err="1">
                  <a:solidFill>
                    <a:srgbClr val="FF3399"/>
                  </a:solidFill>
                  <a:latin typeface="黑体" pitchFamily="49" charset="-122"/>
                  <a:ea typeface="黑体" pitchFamily="49" charset="-122"/>
                </a:rPr>
                <a:t>i</a:t>
              </a:r>
              <a:r>
                <a:rPr lang="en-US" altLang="zh-CN" sz="2000" b="1" dirty="0" err="1">
                  <a:latin typeface="黑体" pitchFamily="49" charset="-122"/>
                  <a:ea typeface="黑体" pitchFamily="49" charset="-122"/>
                </a:rPr>
                <a:t>,</a:t>
              </a:r>
              <a:r>
                <a:rPr lang="en-US" altLang="zh-CN" sz="2000" b="1" dirty="0" err="1">
                  <a:solidFill>
                    <a:srgbClr val="3399FF"/>
                  </a:solidFill>
                  <a:latin typeface="黑体" pitchFamily="49" charset="-122"/>
                  <a:ea typeface="黑体" pitchFamily="49" charset="-122"/>
                </a:rPr>
                <a:t>j</a:t>
              </a:r>
              <a:r>
                <a:rPr lang="en-US" altLang="zh-CN" sz="2000" b="1" dirty="0">
                  <a:latin typeface="黑体" pitchFamily="49" charset="-122"/>
                  <a:ea typeface="黑体" pitchFamily="49" charset="-122"/>
                </a:rPr>
                <a:t>)</a:t>
              </a:r>
            </a:p>
          </p:txBody>
        </p:sp>
        <p:sp>
          <p:nvSpPr>
            <p:cNvPr id="11279" name="Text Box 12"/>
            <p:cNvSpPr txBox="1">
              <a:spLocks noChangeArrowheads="1"/>
            </p:cNvSpPr>
            <p:nvPr/>
          </p:nvSpPr>
          <p:spPr bwMode="auto">
            <a:xfrm>
              <a:off x="657" y="3929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latin typeface="华文细黑" pitchFamily="2" charset="-122"/>
                  <a:ea typeface="华文细黑" pitchFamily="2" charset="-122"/>
                </a:rPr>
                <a:t>矩阵坐标系</a:t>
              </a: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457825" y="4372952"/>
            <a:ext cx="2635250" cy="1981200"/>
            <a:chOff x="2290" y="2795"/>
            <a:chExt cx="1660" cy="1248"/>
          </a:xfrm>
        </p:grpSpPr>
        <p:sp>
          <p:nvSpPr>
            <p:cNvPr id="11271" name="Line 14"/>
            <p:cNvSpPr>
              <a:spLocks noChangeShapeType="1"/>
            </p:cNvSpPr>
            <p:nvPr/>
          </p:nvSpPr>
          <p:spPr bwMode="auto">
            <a:xfrm>
              <a:off x="2417" y="3602"/>
              <a:ext cx="7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72" name="Line 15"/>
            <p:cNvSpPr>
              <a:spLocks noChangeShapeType="1"/>
            </p:cNvSpPr>
            <p:nvPr/>
          </p:nvSpPr>
          <p:spPr bwMode="auto">
            <a:xfrm>
              <a:off x="2417" y="3013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73" name="Text Box 16"/>
            <p:cNvSpPr txBox="1">
              <a:spLocks noChangeArrowheads="1"/>
            </p:cNvSpPr>
            <p:nvPr/>
          </p:nvSpPr>
          <p:spPr bwMode="auto">
            <a:xfrm>
              <a:off x="3134" y="3484"/>
              <a:ext cx="8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黑体" pitchFamily="49" charset="-122"/>
                  <a:ea typeface="黑体" pitchFamily="49" charset="-122"/>
                </a:rPr>
                <a:t>X</a:t>
              </a:r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轴（</a:t>
              </a:r>
              <a:r>
                <a:rPr lang="en-US" altLang="zh-CN" b="1">
                  <a:solidFill>
                    <a:srgbClr val="FF3399"/>
                  </a:solidFill>
                  <a:latin typeface="黑体" pitchFamily="49" charset="-122"/>
                  <a:ea typeface="黑体" pitchFamily="49" charset="-122"/>
                </a:rPr>
                <a:t>i</a:t>
              </a:r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）</a:t>
              </a:r>
            </a:p>
          </p:txBody>
        </p:sp>
        <p:sp>
          <p:nvSpPr>
            <p:cNvPr id="11274" name="Text Box 17"/>
            <p:cNvSpPr txBox="1">
              <a:spLocks noChangeArrowheads="1"/>
            </p:cNvSpPr>
            <p:nvPr/>
          </p:nvSpPr>
          <p:spPr bwMode="auto">
            <a:xfrm>
              <a:off x="2290" y="2795"/>
              <a:ext cx="9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黑体" pitchFamily="49" charset="-122"/>
                  <a:ea typeface="黑体" pitchFamily="49" charset="-122"/>
                </a:rPr>
                <a:t>Y</a:t>
              </a:r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轴（</a:t>
              </a:r>
              <a:r>
                <a:rPr lang="en-US" altLang="zh-CN" b="1">
                  <a:solidFill>
                    <a:srgbClr val="3399FF"/>
                  </a:solidFill>
                  <a:latin typeface="黑体" pitchFamily="49" charset="-122"/>
                  <a:ea typeface="黑体" pitchFamily="49" charset="-122"/>
                </a:rPr>
                <a:t>j</a:t>
              </a:r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）</a:t>
              </a:r>
            </a:p>
          </p:txBody>
        </p:sp>
        <p:sp>
          <p:nvSpPr>
            <p:cNvPr id="11275" name="Text Box 18"/>
            <p:cNvSpPr txBox="1">
              <a:spLocks noChangeArrowheads="1"/>
            </p:cNvSpPr>
            <p:nvPr/>
          </p:nvSpPr>
          <p:spPr bwMode="auto">
            <a:xfrm>
              <a:off x="2562" y="3158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图像 </a:t>
              </a:r>
              <a:r>
                <a:rPr lang="en-US" altLang="zh-CN" sz="2000" b="1">
                  <a:latin typeface="黑体" pitchFamily="49" charset="-122"/>
                  <a:ea typeface="黑体" pitchFamily="49" charset="-122"/>
                </a:rPr>
                <a:t>f(</a:t>
              </a:r>
              <a:r>
                <a:rPr lang="en-US" altLang="zh-CN" sz="2000" b="1">
                  <a:solidFill>
                    <a:srgbClr val="FF3399"/>
                  </a:solidFill>
                  <a:latin typeface="黑体" pitchFamily="49" charset="-122"/>
                  <a:ea typeface="黑体" pitchFamily="49" charset="-122"/>
                </a:rPr>
                <a:t>i</a:t>
              </a:r>
              <a:r>
                <a:rPr lang="en-US" altLang="zh-CN" sz="2000" b="1">
                  <a:latin typeface="黑体" pitchFamily="49" charset="-122"/>
                  <a:ea typeface="黑体" pitchFamily="49" charset="-122"/>
                </a:rPr>
                <a:t>,</a:t>
              </a:r>
              <a:r>
                <a:rPr lang="en-US" altLang="zh-CN" sz="2000" b="1">
                  <a:solidFill>
                    <a:srgbClr val="3399FF"/>
                  </a:solidFill>
                  <a:latin typeface="黑体" pitchFamily="49" charset="-122"/>
                  <a:ea typeface="黑体" pitchFamily="49" charset="-122"/>
                </a:rPr>
                <a:t>j</a:t>
              </a:r>
              <a:r>
                <a:rPr lang="en-US" altLang="zh-CN" sz="2000" b="1">
                  <a:latin typeface="黑体" pitchFamily="49" charset="-122"/>
                  <a:ea typeface="黑体" pitchFamily="49" charset="-122"/>
                </a:rPr>
                <a:t>)</a:t>
              </a:r>
            </a:p>
          </p:txBody>
        </p:sp>
        <p:sp>
          <p:nvSpPr>
            <p:cNvPr id="11276" name="Text Box 19"/>
            <p:cNvSpPr txBox="1">
              <a:spLocks noChangeArrowheads="1"/>
            </p:cNvSpPr>
            <p:nvPr/>
          </p:nvSpPr>
          <p:spPr bwMode="auto">
            <a:xfrm>
              <a:off x="2426" y="3793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latin typeface="华文细黑" pitchFamily="2" charset="-122"/>
                  <a:ea typeface="华文细黑" pitchFamily="2" charset="-122"/>
                </a:rPr>
                <a:t>直角坐标系</a:t>
              </a:r>
            </a:p>
          </p:txBody>
        </p:sp>
      </p:grpSp>
      <p:sp>
        <p:nvSpPr>
          <p:cNvPr id="279572" name="Rectangle 20"/>
          <p:cNvSpPr>
            <a:spLocks noRot="1" noChangeArrowheads="1"/>
          </p:cNvSpPr>
          <p:nvPr/>
        </p:nvSpPr>
        <p:spPr bwMode="auto">
          <a:xfrm>
            <a:off x="395288" y="1773238"/>
            <a:ext cx="7921625" cy="123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zh-CN" altLang="zh-CN" sz="3200">
              <a:solidFill>
                <a:srgbClr val="FFCC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9573" name="Rectangle 21"/>
          <p:cNvSpPr>
            <a:spLocks noGrp="1" noRot="1" noChangeArrowheads="1"/>
          </p:cNvSpPr>
          <p:nvPr>
            <p:ph type="title"/>
          </p:nvPr>
        </p:nvSpPr>
        <p:spPr>
          <a:xfrm>
            <a:off x="395288" y="0"/>
            <a:ext cx="8282354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数字图像的概念与描述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：图像的坐标系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5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36588" y="49945"/>
            <a:ext cx="7489825" cy="12398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数字图像的概念与描述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：黑白图像</a:t>
            </a:r>
          </a:p>
        </p:txBody>
      </p:sp>
      <p:sp>
        <p:nvSpPr>
          <p:cNvPr id="28057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36588" y="1846385"/>
            <a:ext cx="7261225" cy="195421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effectLst/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黑白图像</a:t>
            </a:r>
            <a:r>
              <a:rPr lang="zh-CN" altLang="en-US" sz="2800" dirty="0" smtClean="0">
                <a:effectLst/>
                <a:latin typeface="楷体" pitchFamily="49" charset="-122"/>
                <a:ea typeface="楷体" pitchFamily="49" charset="-122"/>
              </a:rPr>
              <a:t>是指图像的每个像素只能是黑或者白，没有中间的过渡，故又称为２值图像。</a:t>
            </a:r>
          </a:p>
          <a:p>
            <a:pPr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CN" sz="2800" dirty="0" smtClean="0">
                <a:effectLst/>
                <a:latin typeface="楷体" pitchFamily="49" charset="-122"/>
                <a:ea typeface="楷体" pitchFamily="49" charset="-122"/>
              </a:rPr>
              <a:t> 2</a:t>
            </a:r>
            <a:r>
              <a:rPr lang="zh-CN" altLang="en-US" sz="2800" dirty="0" smtClean="0">
                <a:effectLst/>
                <a:latin typeface="楷体" pitchFamily="49" charset="-122"/>
                <a:ea typeface="楷体" pitchFamily="49" charset="-122"/>
              </a:rPr>
              <a:t>值图像的像素值为</a:t>
            </a:r>
            <a:r>
              <a:rPr lang="en-US" altLang="zh-CN" sz="2800" dirty="0" smtClean="0">
                <a:effectLst/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800" dirty="0" smtClean="0">
                <a:effectLst/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 dirty="0" smtClean="0">
                <a:effectLst/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dirty="0" smtClean="0">
                <a:effectLst/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graphicFrame>
        <p:nvGraphicFramePr>
          <p:cNvPr id="280580" name="Object 4"/>
          <p:cNvGraphicFramePr>
            <a:graphicFrameLocks noChangeAspect="1"/>
          </p:cNvGraphicFramePr>
          <p:nvPr/>
        </p:nvGraphicFramePr>
        <p:xfrm>
          <a:off x="5524500" y="4465515"/>
          <a:ext cx="2030413" cy="1555750"/>
        </p:xfrm>
        <a:graphic>
          <a:graphicData uri="http://schemas.openxmlformats.org/presentationml/2006/ole">
            <p:oleObj spid="_x0000_s1026" name="Equation" r:id="rId4" imgW="927000" imgH="711000" progId="">
              <p:embed/>
            </p:oleObj>
          </a:graphicData>
        </a:graphic>
      </p:graphicFrame>
      <p:sp>
        <p:nvSpPr>
          <p:cNvPr id="280581" name="AutoShape 5"/>
          <p:cNvSpPr>
            <a:spLocks noChangeArrowheads="1"/>
          </p:cNvSpPr>
          <p:nvPr/>
        </p:nvSpPr>
        <p:spPr bwMode="auto">
          <a:xfrm>
            <a:off x="3924300" y="4886325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39741" y="4248150"/>
            <a:ext cx="1994388" cy="199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uiExpand="1" build="p" autoUpdateAnimBg="0"/>
      <p:bldP spid="28058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黑白图像例</a:t>
            </a:r>
          </a:p>
        </p:txBody>
      </p:sp>
      <p:pic>
        <p:nvPicPr>
          <p:cNvPr id="33795" name="Picture 4" descr="x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09800"/>
            <a:ext cx="3836988" cy="287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797" name="Picture 8" descr="DSCN0005_400w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098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8299" y="404446"/>
            <a:ext cx="7200900" cy="84906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数字图像的概念与描述：灰度图像</a:t>
            </a:r>
          </a:p>
        </p:txBody>
      </p:sp>
      <p:sp>
        <p:nvSpPr>
          <p:cNvPr id="28160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8299" y="2048608"/>
            <a:ext cx="7653337" cy="2100263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zh-CN" altLang="en-US" sz="2800" dirty="0" smtClean="0">
                <a:effectLst/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灰度图像</a:t>
            </a:r>
            <a:r>
              <a:rPr lang="zh-CN" altLang="en-US" sz="2800" dirty="0" smtClean="0">
                <a:effectLst/>
                <a:latin typeface="楷体" pitchFamily="49" charset="-122"/>
                <a:ea typeface="楷体" pitchFamily="49" charset="-122"/>
              </a:rPr>
              <a:t>是指每个像素的信息由一个量化的灰度级来描述的图像，没有彩色信息。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dirty="0" smtClean="0">
              <a:effectLst/>
              <a:ea typeface="华文细黑" pitchFamily="2" charset="-122"/>
            </a:endParaRPr>
          </a:p>
        </p:txBody>
      </p:sp>
      <p:sp>
        <p:nvSpPr>
          <p:cNvPr id="281604" name="AutoShape 4"/>
          <p:cNvSpPr>
            <a:spLocks noChangeArrowheads="1"/>
          </p:cNvSpPr>
          <p:nvPr/>
        </p:nvSpPr>
        <p:spPr bwMode="auto">
          <a:xfrm>
            <a:off x="3538538" y="4797425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1605" name="Object 5"/>
          <p:cNvGraphicFramePr>
            <a:graphicFrameLocks noChangeAspect="1"/>
          </p:cNvGraphicFramePr>
          <p:nvPr/>
        </p:nvGraphicFramePr>
        <p:xfrm>
          <a:off x="4949825" y="4287838"/>
          <a:ext cx="3003550" cy="1555750"/>
        </p:xfrm>
        <a:graphic>
          <a:graphicData uri="http://schemas.openxmlformats.org/presentationml/2006/ole">
            <p:oleObj spid="_x0000_s2050" name="Equation" r:id="rId4" imgW="1371600" imgH="711000" progId="">
              <p:embed/>
            </p:oleObj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460988" y="4395788"/>
            <a:ext cx="1676400" cy="1447800"/>
            <a:chOff x="1008" y="2832"/>
            <a:chExt cx="1056" cy="912"/>
          </a:xfrm>
        </p:grpSpPr>
        <p:sp>
          <p:nvSpPr>
            <p:cNvPr id="2055" name="Rectangle 7"/>
            <p:cNvSpPr>
              <a:spLocks noChangeArrowheads="1"/>
            </p:cNvSpPr>
            <p:nvPr/>
          </p:nvSpPr>
          <p:spPr bwMode="auto">
            <a:xfrm>
              <a:off x="1008" y="2832"/>
              <a:ext cx="1056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" name="Line 8"/>
            <p:cNvSpPr>
              <a:spLocks noChangeShapeType="1"/>
            </p:cNvSpPr>
            <p:nvPr/>
          </p:nvSpPr>
          <p:spPr bwMode="auto">
            <a:xfrm>
              <a:off x="1008" y="312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" name="Line 9"/>
            <p:cNvSpPr>
              <a:spLocks noChangeShapeType="1"/>
            </p:cNvSpPr>
            <p:nvPr/>
          </p:nvSpPr>
          <p:spPr bwMode="auto">
            <a:xfrm>
              <a:off x="1008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8" name="Line 10"/>
            <p:cNvSpPr>
              <a:spLocks noChangeShapeType="1"/>
            </p:cNvSpPr>
            <p:nvPr/>
          </p:nvSpPr>
          <p:spPr bwMode="auto">
            <a:xfrm>
              <a:off x="1344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9" name="Line 11"/>
            <p:cNvSpPr>
              <a:spLocks noChangeShapeType="1"/>
            </p:cNvSpPr>
            <p:nvPr/>
          </p:nvSpPr>
          <p:spPr bwMode="auto">
            <a:xfrm>
              <a:off x="1728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60" name="Rectangle 12"/>
            <p:cNvSpPr>
              <a:spLocks noChangeArrowheads="1"/>
            </p:cNvSpPr>
            <p:nvPr/>
          </p:nvSpPr>
          <p:spPr bwMode="auto">
            <a:xfrm>
              <a:off x="1008" y="2832"/>
              <a:ext cx="336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1" name="Rectangle 13"/>
            <p:cNvSpPr>
              <a:spLocks noChangeArrowheads="1"/>
            </p:cNvSpPr>
            <p:nvPr/>
          </p:nvSpPr>
          <p:spPr bwMode="auto">
            <a:xfrm>
              <a:off x="1344" y="3120"/>
              <a:ext cx="384" cy="288"/>
            </a:xfrm>
            <a:prstGeom prst="rect">
              <a:avLst/>
            </a:prstGeom>
            <a:solidFill>
              <a:srgbClr val="32323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2" name="Rectangle 14"/>
            <p:cNvSpPr>
              <a:spLocks noChangeArrowheads="1"/>
            </p:cNvSpPr>
            <p:nvPr/>
          </p:nvSpPr>
          <p:spPr bwMode="auto">
            <a:xfrm>
              <a:off x="1728" y="3408"/>
              <a:ext cx="336" cy="336"/>
            </a:xfrm>
            <a:prstGeom prst="rect">
              <a:avLst/>
            </a:prstGeom>
            <a:solidFill>
              <a:srgbClr val="64646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3" name="Rectangle 15"/>
            <p:cNvSpPr>
              <a:spLocks noChangeArrowheads="1"/>
            </p:cNvSpPr>
            <p:nvPr/>
          </p:nvSpPr>
          <p:spPr bwMode="auto">
            <a:xfrm>
              <a:off x="1344" y="2832"/>
              <a:ext cx="384" cy="28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4" name="Rectangle 16"/>
            <p:cNvSpPr>
              <a:spLocks noChangeArrowheads="1"/>
            </p:cNvSpPr>
            <p:nvPr/>
          </p:nvSpPr>
          <p:spPr bwMode="auto">
            <a:xfrm>
              <a:off x="1728" y="2832"/>
              <a:ext cx="336" cy="288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5" name="Rectangle 17"/>
            <p:cNvSpPr>
              <a:spLocks noChangeArrowheads="1"/>
            </p:cNvSpPr>
            <p:nvPr/>
          </p:nvSpPr>
          <p:spPr bwMode="auto">
            <a:xfrm>
              <a:off x="1728" y="3120"/>
              <a:ext cx="336" cy="288"/>
            </a:xfrm>
            <a:prstGeom prst="rect">
              <a:avLst/>
            </a:prstGeom>
            <a:solidFill>
              <a:srgbClr val="B4B4B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6" name="Rectangle 18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7" name="Rectangle 19"/>
            <p:cNvSpPr>
              <a:spLocks noChangeArrowheads="1"/>
            </p:cNvSpPr>
            <p:nvPr/>
          </p:nvSpPr>
          <p:spPr bwMode="auto">
            <a:xfrm>
              <a:off x="1008" y="3120"/>
              <a:ext cx="336" cy="288"/>
            </a:xfrm>
            <a:prstGeom prst="rect">
              <a:avLst/>
            </a:prstGeom>
            <a:solidFill>
              <a:srgbClr val="78787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8" name="Rectangle 20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rgbClr val="DCDC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3" grpId="0" build="p" autoUpdateAnimBg="0"/>
      <p:bldP spid="28160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时间表</a:t>
            </a:r>
            <a:endParaRPr lang="en-US" sz="3700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066" y="1883664"/>
            <a:ext cx="8581868" cy="39703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11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周周三：小作业，大作业确定题目；通过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Email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报名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12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周周一：大作业演讲次序确定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12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周周三：开始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讲演（每位讲演完的同学，请将修改后的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PPT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发送至我的邮箱）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14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周周三凌晨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点：小作业截止时间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灰度图像例</a:t>
            </a:r>
          </a:p>
        </p:txBody>
      </p:sp>
      <p:pic>
        <p:nvPicPr>
          <p:cNvPr id="34819" name="Picture 4" descr="x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133600"/>
            <a:ext cx="3840163" cy="287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4821" name="Picture 10" descr="DSCN0005_400gra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9750" y="407254"/>
            <a:ext cx="7632700" cy="6829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数字图像的概念与描述：彩色图像</a:t>
            </a:r>
          </a:p>
        </p:txBody>
      </p:sp>
      <p:sp>
        <p:nvSpPr>
          <p:cNvPr id="28262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39750" y="1714500"/>
            <a:ext cx="7777163" cy="2119313"/>
          </a:xfrm>
        </p:spPr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zh-CN" altLang="en-US" sz="2800" dirty="0" smtClean="0">
                <a:effectLst/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彩色图像</a:t>
            </a:r>
            <a:r>
              <a:rPr lang="zh-CN" altLang="en-US" sz="2800" dirty="0" smtClean="0">
                <a:effectLst/>
                <a:latin typeface="楷体" pitchFamily="49" charset="-122"/>
                <a:ea typeface="楷体" pitchFamily="49" charset="-122"/>
              </a:rPr>
              <a:t>是指每个像素的信息由</a:t>
            </a:r>
            <a:r>
              <a:rPr lang="en-US" altLang="zh-CN" sz="2800" dirty="0" smtClean="0">
                <a:effectLst/>
                <a:latin typeface="楷体" pitchFamily="49" charset="-122"/>
                <a:ea typeface="楷体" pitchFamily="49" charset="-122"/>
              </a:rPr>
              <a:t>RGB</a:t>
            </a:r>
            <a:r>
              <a:rPr lang="zh-CN" altLang="en-US" sz="2800" dirty="0" smtClean="0">
                <a:effectLst/>
                <a:latin typeface="楷体" pitchFamily="49" charset="-122"/>
                <a:ea typeface="楷体" pitchFamily="49" charset="-122"/>
              </a:rPr>
              <a:t>三原色构成的图像，其中</a:t>
            </a:r>
            <a:r>
              <a:rPr lang="en-US" altLang="zh-CN" sz="2800" dirty="0" smtClean="0">
                <a:effectLst/>
                <a:latin typeface="楷体" pitchFamily="49" charset="-122"/>
                <a:ea typeface="楷体" pitchFamily="49" charset="-122"/>
              </a:rPr>
              <a:t>RGB</a:t>
            </a:r>
            <a:r>
              <a:rPr lang="zh-CN" altLang="en-US" sz="2800" dirty="0" smtClean="0">
                <a:effectLst/>
                <a:latin typeface="楷体" pitchFamily="49" charset="-122"/>
                <a:ea typeface="楷体" pitchFamily="49" charset="-122"/>
              </a:rPr>
              <a:t>是由不同的灰度级来描述的。</a:t>
            </a:r>
            <a:endParaRPr lang="en-US" altLang="zh-CN" sz="2800" dirty="0" smtClean="0">
              <a:effectLst/>
              <a:latin typeface="楷体" pitchFamily="49" charset="-122"/>
              <a:ea typeface="楷体" pitchFamily="49" charset="-122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zh-CN" altLang="en-US" sz="2800" dirty="0" smtClean="0">
                <a:latin typeface="黑体" pitchFamily="2" charset="-122"/>
                <a:ea typeface="华文细黑" pitchFamily="2" charset="-122"/>
              </a:rPr>
              <a:t> </a:t>
            </a:r>
            <a:r>
              <a:rPr lang="zh-CN" altLang="en-US" sz="28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彩色图像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不能用一个矩阵来描述了，一般是用三个矩阵同时来描述。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zh-CN" altLang="en-US" sz="2800" dirty="0" smtClean="0">
              <a:effectLst/>
              <a:latin typeface="楷体" pitchFamily="49" charset="-122"/>
              <a:ea typeface="楷体" pitchFamily="49" charset="-122"/>
            </a:endParaRPr>
          </a:p>
          <a:p>
            <a:pPr eaLnBrk="1" hangingPunct="1">
              <a:defRPr/>
            </a:pP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82628" name="Rectangle 4"/>
          <p:cNvSpPr>
            <a:spLocks noRot="1" noChangeArrowheads="1"/>
          </p:cNvSpPr>
          <p:nvPr/>
        </p:nvSpPr>
        <p:spPr bwMode="auto">
          <a:xfrm>
            <a:off x="900113" y="4738688"/>
            <a:ext cx="7272337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/>
            </a:pPr>
            <a:endParaRPr lang="en-US" altLang="zh-CN" sz="3200" dirty="0">
              <a:effectLst>
                <a:outerShdw blurRad="38100" dist="38100" dir="2700000" algn="tl">
                  <a:srgbClr val="000000"/>
                </a:outerShdw>
              </a:effectLst>
              <a:ea typeface="华文细黑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4927600" y="4158456"/>
          <a:ext cx="2120900" cy="1127125"/>
        </p:xfrm>
        <a:graphic>
          <a:graphicData uri="http://schemas.openxmlformats.org/presentationml/2006/ole">
            <p:oleObj spid="_x0000_s7170" name="公式" r:id="rId4" imgW="1396800" imgH="711000" progId="Equation.3">
              <p:embed/>
            </p:oleObj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508069" y="5381959"/>
          <a:ext cx="2328863" cy="1185862"/>
        </p:xfrm>
        <a:graphic>
          <a:graphicData uri="http://schemas.openxmlformats.org/presentationml/2006/ole">
            <p:oleObj spid="_x0000_s7171" name="公式" r:id="rId5" imgW="1396800" imgH="711000" progId="Equation.3">
              <p:embed/>
            </p:oleObj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5988050" y="5364957"/>
          <a:ext cx="2328863" cy="1185862"/>
        </p:xfrm>
        <a:graphic>
          <a:graphicData uri="http://schemas.openxmlformats.org/presentationml/2006/ole">
            <p:oleObj spid="_x0000_s7172" name="公式" r:id="rId6" imgW="1396800" imgH="711000" progId="Equation.3">
              <p:embed/>
            </p:oleObj>
          </a:graphicData>
        </a:graphic>
      </p:graphicFrame>
      <p:sp>
        <p:nvSpPr>
          <p:cNvPr id="9" name="AutoShape 5"/>
          <p:cNvSpPr>
            <a:spLocks noChangeArrowheads="1"/>
          </p:cNvSpPr>
          <p:nvPr/>
        </p:nvSpPr>
        <p:spPr bwMode="auto">
          <a:xfrm rot="16200000">
            <a:off x="2129082" y="4950619"/>
            <a:ext cx="1219200" cy="762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539750" y="4738688"/>
            <a:ext cx="1371600" cy="1219200"/>
            <a:chOff x="1152" y="1344"/>
            <a:chExt cx="864" cy="768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1152" y="1344"/>
              <a:ext cx="864" cy="768"/>
              <a:chOff x="1824" y="1392"/>
              <a:chExt cx="864" cy="768"/>
            </a:xfrm>
          </p:grpSpPr>
          <p:sp>
            <p:nvSpPr>
              <p:cNvPr id="18" name="Rectangle 8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864" cy="7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Line 10"/>
              <p:cNvSpPr>
                <a:spLocks noChangeShapeType="1"/>
              </p:cNvSpPr>
              <p:nvPr/>
            </p:nvSpPr>
            <p:spPr bwMode="auto">
              <a:xfrm>
                <a:off x="1824" y="192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Line 11"/>
              <p:cNvSpPr>
                <a:spLocks noChangeShapeType="1"/>
              </p:cNvSpPr>
              <p:nvPr/>
            </p:nvSpPr>
            <p:spPr bwMode="auto">
              <a:xfrm>
                <a:off x="2112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" name="Line 12"/>
              <p:cNvSpPr>
                <a:spLocks noChangeShapeType="1"/>
              </p:cNvSpPr>
              <p:nvPr/>
            </p:nvSpPr>
            <p:spPr bwMode="auto">
              <a:xfrm>
                <a:off x="2400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" name="Rectangle 13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288" cy="24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Rectangle 14"/>
              <p:cNvSpPr>
                <a:spLocks noChangeArrowheads="1"/>
              </p:cNvSpPr>
              <p:nvPr/>
            </p:nvSpPr>
            <p:spPr bwMode="auto">
              <a:xfrm>
                <a:off x="2112" y="1632"/>
                <a:ext cx="288" cy="288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Rectangle 15"/>
              <p:cNvSpPr>
                <a:spLocks noChangeArrowheads="1"/>
              </p:cNvSpPr>
              <p:nvPr/>
            </p:nvSpPr>
            <p:spPr bwMode="auto">
              <a:xfrm>
                <a:off x="2400" y="1920"/>
                <a:ext cx="288" cy="24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152" y="1584"/>
              <a:ext cx="28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1152" y="1872"/>
              <a:ext cx="288" cy="2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1440" y="1872"/>
              <a:ext cx="288" cy="24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440" y="1344"/>
              <a:ext cx="288" cy="240"/>
            </a:xfrm>
            <a:prstGeom prst="rect">
              <a:avLst/>
            </a:prstGeom>
            <a:solidFill>
              <a:srgbClr val="DCA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1728" y="1344"/>
              <a:ext cx="288" cy="240"/>
            </a:xfrm>
            <a:prstGeom prst="rect">
              <a:avLst/>
            </a:prstGeom>
            <a:solidFill>
              <a:srgbClr val="F05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1728" y="1584"/>
              <a:ext cx="288" cy="288"/>
            </a:xfrm>
            <a:prstGeom prst="rect">
              <a:avLst/>
            </a:prstGeom>
            <a:solidFill>
              <a:srgbClr val="50A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2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2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2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2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2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2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7" grpId="0" build="p" autoUpdateAnimBg="0"/>
      <p:bldP spid="282628" grpId="0" build="p" autoUpdateAnimBg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00113" y="404813"/>
            <a:ext cx="3524250" cy="1066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彩色图像例</a:t>
            </a:r>
          </a:p>
        </p:txBody>
      </p:sp>
      <p:pic>
        <p:nvPicPr>
          <p:cNvPr id="35843" name="Picture 4" descr="x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057400"/>
            <a:ext cx="3840163" cy="287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845" name="Picture 8" descr="DSCN0005_4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20574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862" y="2329325"/>
            <a:ext cx="6264275" cy="29467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数学基础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</a:t>
            </a: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图像的概念与</a:t>
            </a: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492186"/>
            <a:ext cx="8996363" cy="703751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数字图像的存储位图文件：文件的总体结构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78364" y="2074985"/>
            <a:ext cx="4187390" cy="4121028"/>
            <a:chOff x="521" y="1117"/>
            <a:chExt cx="2813" cy="2696"/>
          </a:xfrm>
        </p:grpSpPr>
        <p:sp>
          <p:nvSpPr>
            <p:cNvPr id="13324" name="Text Box 5"/>
            <p:cNvSpPr txBox="1">
              <a:spLocks noChangeArrowheads="1"/>
            </p:cNvSpPr>
            <p:nvPr/>
          </p:nvSpPr>
          <p:spPr bwMode="auto">
            <a:xfrm>
              <a:off x="521" y="1117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itchFamily="2" charset="-122"/>
                </a:rPr>
                <a:t>文件头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itchFamily="2" charset="-122"/>
                </a:rPr>
                <a:t>   </a:t>
              </a:r>
              <a:r>
                <a:rPr lang="en-US" altLang="zh-CN" sz="2800" dirty="0">
                  <a:ea typeface="华文细黑" pitchFamily="2" charset="-122"/>
                </a:rPr>
                <a:t>BITMAPFILEHEADER</a:t>
              </a:r>
            </a:p>
          </p:txBody>
        </p:sp>
        <p:sp>
          <p:nvSpPr>
            <p:cNvPr id="13325" name="Text Box 6"/>
            <p:cNvSpPr txBox="1">
              <a:spLocks noChangeArrowheads="1"/>
            </p:cNvSpPr>
            <p:nvPr/>
          </p:nvSpPr>
          <p:spPr bwMode="auto">
            <a:xfrm>
              <a:off x="521" y="1888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itchFamily="2" charset="-122"/>
                </a:rPr>
                <a:t>信息头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itchFamily="2" charset="-122"/>
                </a:rPr>
                <a:t>   </a:t>
              </a:r>
              <a:r>
                <a:rPr lang="en-US" altLang="zh-CN" sz="2800" dirty="0">
                  <a:ea typeface="华文细黑" pitchFamily="2" charset="-122"/>
                </a:rPr>
                <a:t>BITMAPINFOHEADER</a:t>
              </a:r>
            </a:p>
          </p:txBody>
        </p:sp>
        <p:sp>
          <p:nvSpPr>
            <p:cNvPr id="13326" name="Text Box 7"/>
            <p:cNvSpPr txBox="1">
              <a:spLocks noChangeArrowheads="1"/>
            </p:cNvSpPr>
            <p:nvPr/>
          </p:nvSpPr>
          <p:spPr bwMode="auto">
            <a:xfrm>
              <a:off x="521" y="2659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itchFamily="2" charset="-122"/>
                </a:rPr>
                <a:t>调色板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itchFamily="2" charset="-122"/>
                </a:rPr>
                <a:t>            </a:t>
              </a:r>
              <a:r>
                <a:rPr lang="en-US" altLang="zh-CN" sz="2800" dirty="0">
                  <a:ea typeface="华文细黑" pitchFamily="2" charset="-122"/>
                </a:rPr>
                <a:t>RGBQUAD</a:t>
              </a:r>
            </a:p>
          </p:txBody>
        </p:sp>
        <p:sp>
          <p:nvSpPr>
            <p:cNvPr id="13327" name="Text Box 9"/>
            <p:cNvSpPr txBox="1">
              <a:spLocks noChangeArrowheads="1"/>
            </p:cNvSpPr>
            <p:nvPr/>
          </p:nvSpPr>
          <p:spPr bwMode="auto">
            <a:xfrm>
              <a:off x="521" y="3430"/>
              <a:ext cx="2812" cy="383"/>
            </a:xfrm>
            <a:prstGeom prst="rect">
              <a:avLst/>
            </a:prstGeom>
            <a:solidFill>
              <a:srgbClr val="004846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                        </a:t>
              </a:r>
              <a:r>
                <a:rPr lang="zh-CN" altLang="en-US" sz="3200">
                  <a:ea typeface="华文细黑" pitchFamily="2" charset="-122"/>
                </a:rPr>
                <a:t>数据区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50825" y="2072687"/>
            <a:ext cx="4187391" cy="4061413"/>
            <a:chOff x="68" y="1207"/>
            <a:chExt cx="2813" cy="2657"/>
          </a:xfrm>
        </p:grpSpPr>
        <p:sp>
          <p:nvSpPr>
            <p:cNvPr id="13321" name="Text Box 12"/>
            <p:cNvSpPr txBox="1">
              <a:spLocks noChangeArrowheads="1"/>
            </p:cNvSpPr>
            <p:nvPr/>
          </p:nvSpPr>
          <p:spPr bwMode="auto">
            <a:xfrm>
              <a:off x="68" y="1207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itchFamily="2" charset="-122"/>
                </a:rPr>
                <a:t>文件头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itchFamily="2" charset="-122"/>
                </a:rPr>
                <a:t>   </a:t>
              </a:r>
              <a:r>
                <a:rPr lang="en-US" altLang="zh-CN" sz="2800" dirty="0">
                  <a:ea typeface="华文细黑" pitchFamily="2" charset="-122"/>
                </a:rPr>
                <a:t>BITMAPFILEHEADER</a:t>
              </a:r>
            </a:p>
          </p:txBody>
        </p:sp>
        <p:sp>
          <p:nvSpPr>
            <p:cNvPr id="13322" name="Text Box 13"/>
            <p:cNvSpPr txBox="1">
              <a:spLocks noChangeArrowheads="1"/>
            </p:cNvSpPr>
            <p:nvPr/>
          </p:nvSpPr>
          <p:spPr bwMode="auto">
            <a:xfrm>
              <a:off x="68" y="1978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itchFamily="2" charset="-122"/>
                </a:rPr>
                <a:t>信息头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itchFamily="2" charset="-122"/>
                </a:rPr>
                <a:t>   </a:t>
              </a:r>
              <a:r>
                <a:rPr lang="en-US" altLang="zh-CN" sz="2800" dirty="0">
                  <a:ea typeface="华文细黑" pitchFamily="2" charset="-122"/>
                </a:rPr>
                <a:t>BITMAPINFOHEADER</a:t>
              </a:r>
            </a:p>
          </p:txBody>
        </p:sp>
        <p:sp>
          <p:nvSpPr>
            <p:cNvPr id="13323" name="Text Box 15"/>
            <p:cNvSpPr txBox="1">
              <a:spLocks noChangeArrowheads="1"/>
            </p:cNvSpPr>
            <p:nvPr/>
          </p:nvSpPr>
          <p:spPr bwMode="auto">
            <a:xfrm>
              <a:off x="68" y="2750"/>
              <a:ext cx="2812" cy="1114"/>
            </a:xfrm>
            <a:prstGeom prst="rect">
              <a:avLst/>
            </a:prstGeom>
            <a:solidFill>
              <a:srgbClr val="115F1E"/>
            </a:solidFill>
            <a:ln w="28575">
              <a:solidFill>
                <a:srgbClr val="C8646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                      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3200">
                  <a:ea typeface="华文细黑" pitchFamily="2" charset="-122"/>
                </a:rPr>
                <a:t>            </a:t>
              </a:r>
              <a:r>
                <a:rPr lang="zh-CN" altLang="en-US" sz="3200">
                  <a:ea typeface="华文细黑" pitchFamily="2" charset="-122"/>
                </a:rPr>
                <a:t>数据区</a:t>
              </a:r>
            </a:p>
            <a:p>
              <a:pPr>
                <a:spcBef>
                  <a:spcPct val="50000"/>
                </a:spcBef>
              </a:pPr>
              <a:endParaRPr lang="en-US" altLang="zh-CN" sz="2800">
                <a:ea typeface="华文细黑" pitchFamily="2" charset="-122"/>
              </a:endParaRPr>
            </a:p>
          </p:txBody>
        </p:sp>
      </p:grpSp>
      <p:sp>
        <p:nvSpPr>
          <p:cNvPr id="285713" name="Text Box 17"/>
          <p:cNvSpPr txBox="1">
            <a:spLocks noChangeArrowheads="1"/>
          </p:cNvSpPr>
          <p:nvPr/>
        </p:nvSpPr>
        <p:spPr bwMode="auto">
          <a:xfrm>
            <a:off x="288926" y="4433044"/>
            <a:ext cx="4083190" cy="181588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sz="2800">
              <a:latin typeface="幼圆" pitchFamily="49" charset="-122"/>
              <a:ea typeface="幼圆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>
                <a:latin typeface="幼圆" pitchFamily="49" charset="-122"/>
                <a:ea typeface="幼圆" pitchFamily="49" charset="-122"/>
              </a:rPr>
              <a:t>      </a:t>
            </a:r>
            <a:r>
              <a:rPr lang="zh-CN" altLang="en-US" sz="2800" b="1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像素的</a:t>
            </a:r>
            <a:r>
              <a:rPr lang="en-US" altLang="zh-CN" sz="2800" b="1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RGB</a:t>
            </a:r>
            <a:r>
              <a:rPr lang="zh-CN" altLang="en-US" sz="2800" b="1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值</a:t>
            </a:r>
          </a:p>
          <a:p>
            <a:pPr>
              <a:spcBef>
                <a:spcPct val="50000"/>
              </a:spcBef>
            </a:pPr>
            <a:r>
              <a:rPr lang="zh-CN" altLang="en-US" sz="2800">
                <a:latin typeface="幼圆" pitchFamily="49" charset="-122"/>
                <a:ea typeface="幼圆" pitchFamily="49" charset="-122"/>
              </a:rPr>
              <a:t> </a:t>
            </a:r>
          </a:p>
        </p:txBody>
      </p:sp>
      <p:sp>
        <p:nvSpPr>
          <p:cNvPr id="285714" name="Text Box 18"/>
          <p:cNvSpPr txBox="1">
            <a:spLocks noChangeArrowheads="1"/>
          </p:cNvSpPr>
          <p:nvPr/>
        </p:nvSpPr>
        <p:spPr bwMode="auto">
          <a:xfrm>
            <a:off x="4749800" y="5610978"/>
            <a:ext cx="4084678" cy="523220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C86464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a typeface="幼圆" pitchFamily="49" charset="-122"/>
              </a:rPr>
              <a:t>     </a:t>
            </a:r>
            <a:r>
              <a:rPr lang="zh-CN" altLang="en-US" sz="2800" b="1" dirty="0">
                <a:solidFill>
                  <a:srgbClr val="0000FF"/>
                </a:solidFill>
                <a:ea typeface="幼圆" pitchFamily="49" charset="-122"/>
              </a:rPr>
              <a:t>像素的调色板索引值</a:t>
            </a:r>
          </a:p>
        </p:txBody>
      </p:sp>
      <p:sp>
        <p:nvSpPr>
          <p:cNvPr id="285716" name="Text Box 20"/>
          <p:cNvSpPr txBox="1">
            <a:spLocks noChangeArrowheads="1"/>
          </p:cNvSpPr>
          <p:nvPr/>
        </p:nvSpPr>
        <p:spPr bwMode="auto">
          <a:xfrm>
            <a:off x="1547813" y="1415562"/>
            <a:ext cx="1584325" cy="3667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ea typeface="华文细黑" pitchFamily="2" charset="-122"/>
              </a:rPr>
              <a:t>真彩色模式</a:t>
            </a:r>
          </a:p>
        </p:txBody>
      </p:sp>
      <p:sp>
        <p:nvSpPr>
          <p:cNvPr id="285717" name="Text Box 21"/>
          <p:cNvSpPr txBox="1">
            <a:spLocks noChangeArrowheads="1"/>
          </p:cNvSpPr>
          <p:nvPr/>
        </p:nvSpPr>
        <p:spPr bwMode="auto">
          <a:xfrm>
            <a:off x="6156325" y="1415562"/>
            <a:ext cx="1584325" cy="3667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ea typeface="华文细黑" pitchFamily="2" charset="-122"/>
              </a:rPr>
              <a:t>索引色模式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8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5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13" grpId="0" animBg="1"/>
      <p:bldP spid="285714" grpId="0" animBg="1"/>
      <p:bldP spid="285716" grpId="0" animBg="1"/>
      <p:bldP spid="2857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9835" y="413055"/>
            <a:ext cx="8385175" cy="75650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数字图像的存储位图文件：文件头信息</a:t>
            </a:r>
          </a:p>
        </p:txBody>
      </p:sp>
      <p:sp>
        <p:nvSpPr>
          <p:cNvPr id="286724" name="Text Box 4"/>
          <p:cNvSpPr txBox="1">
            <a:spLocks noChangeArrowheads="1"/>
          </p:cNvSpPr>
          <p:nvPr/>
        </p:nvSpPr>
        <p:spPr bwMode="auto">
          <a:xfrm>
            <a:off x="1042988" y="1759683"/>
            <a:ext cx="3816350" cy="974725"/>
          </a:xfrm>
          <a:prstGeom prst="rect">
            <a:avLst/>
          </a:prstGeom>
          <a:solidFill>
            <a:schemeClr val="bg1"/>
          </a:solidFill>
          <a:ln w="28575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                  </a:t>
            </a:r>
            <a:r>
              <a:rPr lang="zh-CN" altLang="en-US" sz="2800" dirty="0">
                <a:ea typeface="华文细黑" pitchFamily="2" charset="-122"/>
              </a:rPr>
              <a:t>文件头   </a:t>
            </a:r>
            <a:r>
              <a:rPr lang="en-US" altLang="zh-CN" sz="2800" dirty="0">
                <a:ea typeface="华文细黑" pitchFamily="2" charset="-122"/>
              </a:rPr>
              <a:t>BITMAPFILEHEADER</a:t>
            </a:r>
          </a:p>
        </p:txBody>
      </p:sp>
      <p:sp>
        <p:nvSpPr>
          <p:cNvPr id="286737" name="Text Box 17"/>
          <p:cNvSpPr txBox="1">
            <a:spLocks noChangeArrowheads="1"/>
          </p:cNvSpPr>
          <p:nvPr/>
        </p:nvSpPr>
        <p:spPr bwMode="auto">
          <a:xfrm>
            <a:off x="1619250" y="3488471"/>
            <a:ext cx="5976938" cy="21383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bfType               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文件类型标识“</a:t>
            </a: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BM”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bfSize                 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文件总字节数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bfReserved1    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保留字“</a:t>
            </a: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0”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bfReserved2    </a:t>
            </a:r>
            <a:r>
              <a:rPr lang="zh-CN" altLang="en-US" sz="2400" b="1">
                <a:latin typeface="华文细黑" pitchFamily="2" charset="-122"/>
                <a:ea typeface="华文细黑" pitchFamily="2" charset="-122"/>
              </a:rPr>
              <a:t>保留字“</a:t>
            </a:r>
            <a:r>
              <a:rPr lang="en-US" altLang="zh-CN" sz="2400" b="1">
                <a:latin typeface="华文细黑" pitchFamily="2" charset="-122"/>
                <a:ea typeface="华文细黑" pitchFamily="2" charset="-122"/>
              </a:rPr>
              <a:t>0”</a:t>
            </a:r>
          </a:p>
        </p:txBody>
      </p:sp>
      <p:sp>
        <p:nvSpPr>
          <p:cNvPr id="286738" name="AutoShape 18"/>
          <p:cNvSpPr>
            <a:spLocks noChangeArrowheads="1"/>
          </p:cNvSpPr>
          <p:nvPr/>
        </p:nvSpPr>
        <p:spPr bwMode="auto">
          <a:xfrm>
            <a:off x="1116013" y="3056671"/>
            <a:ext cx="142875" cy="1008062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4" grpId="0" animBg="1"/>
      <p:bldP spid="286737" grpId="0" animBg="1"/>
      <p:bldP spid="2867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50704" y="140311"/>
            <a:ext cx="8385175" cy="703751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数字图像的存储位图文件：信息头信息</a:t>
            </a:r>
          </a:p>
        </p:txBody>
      </p:sp>
      <p:sp>
        <p:nvSpPr>
          <p:cNvPr id="287748" name="Text Box 4"/>
          <p:cNvSpPr txBox="1">
            <a:spLocks noChangeArrowheads="1"/>
          </p:cNvSpPr>
          <p:nvPr/>
        </p:nvSpPr>
        <p:spPr bwMode="auto">
          <a:xfrm>
            <a:off x="2627192" y="2305843"/>
            <a:ext cx="5976937" cy="4119563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 biSize                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信息头结构体长度，为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40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 biWidth            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图像宽度，单位是像素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biHeight           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图像高度，单位是像素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biPlanes           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必须为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1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，暂无意义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 biBitCount              颜色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或灰度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bit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位数   </a:t>
            </a:r>
            <a:r>
              <a:rPr lang="moh-CA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     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biCompression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指定位图是否压缩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biSizeImage    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实际位图数据所占字节数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biXperlsPerMeter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指定目标设备的水平分辨率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biYperlsPerMeter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指定目标设备的垂直分辨率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>
                <a:latin typeface="华文细黑" pitchFamily="2" charset="-122"/>
                <a:ea typeface="华文细黑" pitchFamily="2" charset="-122"/>
              </a:rPr>
              <a:t>biClrImportant       </a:t>
            </a:r>
            <a:r>
              <a:rPr lang="zh-CN" altLang="en-US" b="1">
                <a:latin typeface="华文细黑" pitchFamily="2" charset="-122"/>
                <a:ea typeface="华文细黑" pitchFamily="2" charset="-122"/>
              </a:rPr>
              <a:t>图像中重要的颜色数</a:t>
            </a:r>
          </a:p>
        </p:txBody>
      </p:sp>
      <p:sp>
        <p:nvSpPr>
          <p:cNvPr id="287749" name="AutoShape 5"/>
          <p:cNvSpPr>
            <a:spLocks noChangeArrowheads="1"/>
          </p:cNvSpPr>
          <p:nvPr/>
        </p:nvSpPr>
        <p:spPr bwMode="auto">
          <a:xfrm>
            <a:off x="1258767" y="2739231"/>
            <a:ext cx="142875" cy="1008062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704" y="1010443"/>
            <a:ext cx="4465638" cy="1189038"/>
          </a:xfrm>
          <a:prstGeom prst="rect">
            <a:avLst/>
          </a:prstGeom>
          <a:solidFill>
            <a:schemeClr val="bg1"/>
          </a:solidFill>
          <a:ln w="28575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                  </a:t>
            </a:r>
            <a:r>
              <a:rPr lang="zh-CN" altLang="en-US" sz="2800" dirty="0">
                <a:ea typeface="华文细黑" pitchFamily="2" charset="-122"/>
              </a:rPr>
              <a:t>信息头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ea typeface="华文细黑" pitchFamily="2" charset="-122"/>
              </a:rPr>
              <a:t>   </a:t>
            </a:r>
            <a:r>
              <a:rPr lang="en-US" altLang="zh-CN" sz="2800" dirty="0">
                <a:ea typeface="华文细黑" pitchFamily="2" charset="-122"/>
              </a:rPr>
              <a:t>BITMAPINFOHEADER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8" grpId="0" animBg="1"/>
      <p:bldP spid="2877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50825" y="49945"/>
            <a:ext cx="8385175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</a:t>
            </a:r>
            <a:b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真彩色模式的数据区结构</a:t>
            </a:r>
          </a:p>
        </p:txBody>
      </p:sp>
      <p:sp>
        <p:nvSpPr>
          <p:cNvPr id="288777" name="Text Box 9"/>
          <p:cNvSpPr txBox="1">
            <a:spLocks noChangeArrowheads="1"/>
          </p:cNvSpPr>
          <p:nvPr/>
        </p:nvSpPr>
        <p:spPr bwMode="auto">
          <a:xfrm>
            <a:off x="250825" y="1844675"/>
            <a:ext cx="2808288" cy="608013"/>
          </a:xfrm>
          <a:prstGeom prst="rect">
            <a:avLst/>
          </a:prstGeom>
          <a:solidFill>
            <a:srgbClr val="115F1E"/>
          </a:solidFill>
          <a:ln w="28575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ea typeface="华文细黑" pitchFamily="2" charset="-122"/>
              </a:rPr>
              <a:t>真彩色数据区</a:t>
            </a:r>
            <a:endParaRPr lang="zh-CN" altLang="en-US" sz="2800">
              <a:ea typeface="华文细黑" pitchFamily="2" charset="-122"/>
            </a:endParaRPr>
          </a:p>
        </p:txBody>
      </p:sp>
      <p:sp>
        <p:nvSpPr>
          <p:cNvPr id="288778" name="Text Box 10"/>
          <p:cNvSpPr txBox="1">
            <a:spLocks noChangeArrowheads="1"/>
          </p:cNvSpPr>
          <p:nvPr/>
        </p:nvSpPr>
        <p:spPr bwMode="auto">
          <a:xfrm>
            <a:off x="250825" y="1844675"/>
            <a:ext cx="2808288" cy="5762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像素的</a:t>
            </a:r>
            <a:r>
              <a:rPr lang="en-US" altLang="zh-CN" sz="2800" b="1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RGB</a:t>
            </a:r>
            <a:r>
              <a:rPr lang="zh-CN" altLang="en-US" sz="2800" b="1">
                <a:solidFill>
                  <a:srgbClr val="9900FF"/>
                </a:solidFill>
                <a:latin typeface="幼圆" pitchFamily="49" charset="-122"/>
                <a:ea typeface="幼圆" pitchFamily="49" charset="-122"/>
              </a:rPr>
              <a:t>值</a:t>
            </a:r>
            <a:r>
              <a:rPr lang="zh-CN" altLang="en-US" sz="2800">
                <a:latin typeface="幼圆" pitchFamily="49" charset="-122"/>
                <a:ea typeface="幼圆" pitchFamily="49" charset="-122"/>
              </a:rPr>
              <a:t> </a:t>
            </a:r>
          </a:p>
        </p:txBody>
      </p:sp>
      <p:sp>
        <p:nvSpPr>
          <p:cNvPr id="288779" name="AutoShape 11"/>
          <p:cNvSpPr>
            <a:spLocks noChangeArrowheads="1"/>
          </p:cNvSpPr>
          <p:nvPr/>
        </p:nvSpPr>
        <p:spPr bwMode="auto">
          <a:xfrm>
            <a:off x="1476375" y="2781300"/>
            <a:ext cx="142875" cy="1008063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9043" name="Group 275"/>
          <p:cNvGraphicFramePr>
            <a:graphicFrameLocks noGrp="1"/>
          </p:cNvGraphicFramePr>
          <p:nvPr>
            <p:ph idx="1"/>
          </p:nvPr>
        </p:nvGraphicFramePr>
        <p:xfrm>
          <a:off x="6156325" y="4365625"/>
          <a:ext cx="2016125" cy="2194560"/>
        </p:xfrm>
        <a:graphic>
          <a:graphicData uri="http://schemas.openxmlformats.org/drawingml/2006/table">
            <a:tbl>
              <a:tblPr/>
              <a:tblGrid>
                <a:gridCol w="360363"/>
                <a:gridCol w="3127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889" name="Group 121"/>
          <p:cNvGraphicFramePr>
            <a:graphicFrameLocks noGrp="1"/>
          </p:cNvGraphicFramePr>
          <p:nvPr/>
        </p:nvGraphicFramePr>
        <p:xfrm>
          <a:off x="5795963" y="4005263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2"/>
                <a:gridCol w="338138"/>
                <a:gridCol w="334962"/>
                <a:gridCol w="334963"/>
                <a:gridCol w="338137"/>
                <a:gridCol w="334963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992" name="Group 224"/>
          <p:cNvGraphicFramePr>
            <a:graphicFrameLocks noGrp="1"/>
          </p:cNvGraphicFramePr>
          <p:nvPr/>
        </p:nvGraphicFramePr>
        <p:xfrm>
          <a:off x="5435600" y="3644900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3"/>
                <a:gridCol w="3381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283"/>
          <p:cNvGrpSpPr>
            <a:grpSpLocks/>
          </p:cNvGrpSpPr>
          <p:nvPr/>
        </p:nvGrpSpPr>
        <p:grpSpPr bwMode="auto">
          <a:xfrm>
            <a:off x="2051050" y="3141663"/>
            <a:ext cx="649288" cy="3167062"/>
            <a:chOff x="1156" y="1979"/>
            <a:chExt cx="409" cy="1995"/>
          </a:xfrm>
        </p:grpSpPr>
        <p:sp>
          <p:nvSpPr>
            <p:cNvPr id="16545" name="Rectangle 276"/>
            <p:cNvSpPr>
              <a:spLocks noChangeArrowheads="1"/>
            </p:cNvSpPr>
            <p:nvPr/>
          </p:nvSpPr>
          <p:spPr bwMode="auto">
            <a:xfrm>
              <a:off x="1156" y="1979"/>
              <a:ext cx="409" cy="226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6" name="Rectangle 277"/>
            <p:cNvSpPr>
              <a:spLocks noChangeArrowheads="1"/>
            </p:cNvSpPr>
            <p:nvPr/>
          </p:nvSpPr>
          <p:spPr bwMode="auto">
            <a:xfrm>
              <a:off x="1156" y="2205"/>
              <a:ext cx="409" cy="226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7" name="Rectangle 278"/>
            <p:cNvSpPr>
              <a:spLocks noChangeArrowheads="1"/>
            </p:cNvSpPr>
            <p:nvPr/>
          </p:nvSpPr>
          <p:spPr bwMode="auto">
            <a:xfrm>
              <a:off x="1156" y="2432"/>
              <a:ext cx="409" cy="22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8" name="Rectangle 279"/>
            <p:cNvSpPr>
              <a:spLocks noChangeArrowheads="1"/>
            </p:cNvSpPr>
            <p:nvPr/>
          </p:nvSpPr>
          <p:spPr bwMode="auto">
            <a:xfrm>
              <a:off x="1156" y="3294"/>
              <a:ext cx="409" cy="226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9" name="Rectangle 280"/>
            <p:cNvSpPr>
              <a:spLocks noChangeArrowheads="1"/>
            </p:cNvSpPr>
            <p:nvPr/>
          </p:nvSpPr>
          <p:spPr bwMode="auto">
            <a:xfrm>
              <a:off x="1156" y="3521"/>
              <a:ext cx="409" cy="226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50" name="Rectangle 281"/>
            <p:cNvSpPr>
              <a:spLocks noChangeArrowheads="1"/>
            </p:cNvSpPr>
            <p:nvPr/>
          </p:nvSpPr>
          <p:spPr bwMode="auto">
            <a:xfrm>
              <a:off x="1156" y="3748"/>
              <a:ext cx="409" cy="22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51" name="Text Box 282"/>
            <p:cNvSpPr txBox="1">
              <a:spLocks noChangeArrowheads="1"/>
            </p:cNvSpPr>
            <p:nvPr/>
          </p:nvSpPr>
          <p:spPr bwMode="auto">
            <a:xfrm>
              <a:off x="1247" y="2750"/>
              <a:ext cx="318" cy="49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ea typeface="黑体" pitchFamily="49" charset="-122"/>
                </a:rPr>
                <a:t>：</a:t>
              </a:r>
            </a:p>
            <a:p>
              <a:pPr>
                <a:spcBef>
                  <a:spcPct val="50000"/>
                </a:spcBef>
              </a:pPr>
              <a:r>
                <a:rPr lang="zh-CN" altLang="en-US" b="1">
                  <a:ea typeface="黑体" pitchFamily="49" charset="-122"/>
                </a:rPr>
                <a:t>：</a:t>
              </a:r>
            </a:p>
          </p:txBody>
        </p:sp>
      </p:grpSp>
      <p:sp>
        <p:nvSpPr>
          <p:cNvPr id="289052" name="AutoShape 284"/>
          <p:cNvSpPr>
            <a:spLocks noChangeArrowheads="1"/>
          </p:cNvSpPr>
          <p:nvPr/>
        </p:nvSpPr>
        <p:spPr bwMode="auto">
          <a:xfrm>
            <a:off x="3779838" y="4292600"/>
            <a:ext cx="687387" cy="485775"/>
          </a:xfrm>
          <a:prstGeom prst="rightArrow">
            <a:avLst>
              <a:gd name="adj1" fmla="val 50000"/>
              <a:gd name="adj2" fmla="val 35376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8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8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8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7" grpId="0" animBg="1"/>
      <p:bldP spid="288778" grpId="0" animBg="1"/>
      <p:bldP spid="288779" grpId="0" animBg="1"/>
      <p:bldP spid="28905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</a:t>
            </a:r>
            <a:b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索引色模式的调色板</a:t>
            </a:r>
          </a:p>
        </p:txBody>
      </p:sp>
      <p:sp>
        <p:nvSpPr>
          <p:cNvPr id="292869" name="AutoShape 5"/>
          <p:cNvSpPr>
            <a:spLocks noChangeArrowheads="1"/>
          </p:cNvSpPr>
          <p:nvPr/>
        </p:nvSpPr>
        <p:spPr bwMode="auto">
          <a:xfrm>
            <a:off x="2411413" y="3213100"/>
            <a:ext cx="142875" cy="1008063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3035" name="Text Box 171"/>
          <p:cNvSpPr txBox="1">
            <a:spLocks noChangeArrowheads="1"/>
          </p:cNvSpPr>
          <p:nvPr/>
        </p:nvSpPr>
        <p:spPr bwMode="auto">
          <a:xfrm>
            <a:off x="971550" y="1916113"/>
            <a:ext cx="2232025" cy="974725"/>
          </a:xfrm>
          <a:prstGeom prst="rect">
            <a:avLst/>
          </a:prstGeom>
          <a:solidFill>
            <a:schemeClr val="bg1"/>
          </a:solidFill>
          <a:ln w="28575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</a:t>
            </a:r>
            <a:r>
              <a:rPr lang="zh-CN" altLang="en-US" sz="2800" dirty="0">
                <a:ea typeface="华文细黑" pitchFamily="2" charset="-122"/>
              </a:rPr>
              <a:t>调色板            </a:t>
            </a:r>
            <a:r>
              <a:rPr lang="en-US" altLang="zh-CN" sz="2800" dirty="0">
                <a:ea typeface="华文细黑" pitchFamily="2" charset="-122"/>
              </a:rPr>
              <a:t>RGBQUAD</a:t>
            </a:r>
          </a:p>
        </p:txBody>
      </p:sp>
      <p:graphicFrame>
        <p:nvGraphicFramePr>
          <p:cNvPr id="293097" name="Group 233"/>
          <p:cNvGraphicFramePr>
            <a:graphicFrameLocks noGrp="1"/>
          </p:cNvGraphicFramePr>
          <p:nvPr>
            <p:ph idx="1"/>
          </p:nvPr>
        </p:nvGraphicFramePr>
        <p:xfrm>
          <a:off x="3348038" y="3284538"/>
          <a:ext cx="4262437" cy="2648903"/>
        </p:xfrm>
        <a:graphic>
          <a:graphicData uri="http://schemas.openxmlformats.org/drawingml/2006/table">
            <a:tbl>
              <a:tblPr/>
              <a:tblGrid>
                <a:gridCol w="1065212"/>
                <a:gridCol w="1066800"/>
                <a:gridCol w="1065213"/>
                <a:gridCol w="1065212"/>
              </a:tblGrid>
              <a:tr h="576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华文细黑" pitchFamily="2" charset="-122"/>
                        </a:rPr>
                        <a:t>索引值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R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R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FF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G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C5FF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69" grpId="0" animBg="1"/>
      <p:bldP spid="2930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49945"/>
            <a:ext cx="8385175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数字图像的存储位图文件</a:t>
            </a:r>
            <a:b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索引色模式的数据区</a:t>
            </a:r>
          </a:p>
        </p:txBody>
      </p:sp>
      <p:graphicFrame>
        <p:nvGraphicFramePr>
          <p:cNvPr id="294038" name="Group 150"/>
          <p:cNvGraphicFramePr>
            <a:graphicFrameLocks noGrp="1"/>
          </p:cNvGraphicFramePr>
          <p:nvPr>
            <p:ph idx="1"/>
          </p:nvPr>
        </p:nvGraphicFramePr>
        <p:xfrm>
          <a:off x="3203575" y="2636838"/>
          <a:ext cx="2808288" cy="2017714"/>
        </p:xfrm>
        <a:graphic>
          <a:graphicData uri="http://schemas.openxmlformats.org/drawingml/2006/table">
            <a:tbl>
              <a:tblPr/>
              <a:tblGrid>
                <a:gridCol w="701675"/>
                <a:gridCol w="703263"/>
                <a:gridCol w="701675"/>
                <a:gridCol w="701675"/>
              </a:tblGrid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华文细黑" pitchFamily="2" charset="-122"/>
                        </a:rPr>
                        <a:t>索引值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R1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R2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G2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FF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BN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C5FF"/>
                    </a:solidFill>
                  </a:tcPr>
                </a:tc>
              </a:tr>
            </a:tbl>
          </a:graphicData>
        </a:graphic>
      </p:graphicFrame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179388" y="1773238"/>
            <a:ext cx="3600450" cy="608012"/>
          </a:xfrm>
          <a:prstGeom prst="rect">
            <a:avLst/>
          </a:prstGeom>
          <a:solidFill>
            <a:srgbClr val="004846"/>
          </a:solidFill>
          <a:ln w="28575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ea typeface="华文细黑" pitchFamily="2" charset="-122"/>
              </a:rPr>
              <a:t>         </a:t>
            </a:r>
            <a:r>
              <a:rPr lang="zh-CN" altLang="en-US" sz="3200">
                <a:ea typeface="华文细黑" pitchFamily="2" charset="-122"/>
              </a:rPr>
              <a:t>数据区</a:t>
            </a:r>
          </a:p>
        </p:txBody>
      </p:sp>
      <p:sp>
        <p:nvSpPr>
          <p:cNvPr id="293931" name="AutoShape 43"/>
          <p:cNvSpPr>
            <a:spLocks noChangeArrowheads="1"/>
          </p:cNvSpPr>
          <p:nvPr/>
        </p:nvSpPr>
        <p:spPr bwMode="auto">
          <a:xfrm>
            <a:off x="1403350" y="2852738"/>
            <a:ext cx="647700" cy="28733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F89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4035" name="Group 147"/>
          <p:cNvGraphicFramePr>
            <a:graphicFrameLocks noGrp="1"/>
          </p:cNvGraphicFramePr>
          <p:nvPr/>
        </p:nvGraphicFramePr>
        <p:xfrm>
          <a:off x="755650" y="3500438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3"/>
                <a:gridCol w="3381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4039" name="Oval 151"/>
          <p:cNvSpPr>
            <a:spLocks noChangeArrowheads="1"/>
          </p:cNvSpPr>
          <p:nvPr/>
        </p:nvSpPr>
        <p:spPr bwMode="auto">
          <a:xfrm>
            <a:off x="2484438" y="3644900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4040" name="Line 152"/>
          <p:cNvSpPr>
            <a:spLocks noChangeShapeType="1"/>
          </p:cNvSpPr>
          <p:nvPr/>
        </p:nvSpPr>
        <p:spPr bwMode="auto">
          <a:xfrm flipV="1">
            <a:off x="2627313" y="3284538"/>
            <a:ext cx="720725" cy="360362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94041" name="Group 153"/>
          <p:cNvGraphicFramePr>
            <a:graphicFrameLocks noGrp="1"/>
          </p:cNvGraphicFramePr>
          <p:nvPr/>
        </p:nvGraphicFramePr>
        <p:xfrm>
          <a:off x="6877050" y="4437063"/>
          <a:ext cx="2016125" cy="2194560"/>
        </p:xfrm>
        <a:graphic>
          <a:graphicData uri="http://schemas.openxmlformats.org/drawingml/2006/table">
            <a:tbl>
              <a:tblPr/>
              <a:tblGrid>
                <a:gridCol w="360363"/>
                <a:gridCol w="3127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4092" name="Group 204"/>
          <p:cNvGraphicFramePr>
            <a:graphicFrameLocks noGrp="1"/>
          </p:cNvGraphicFramePr>
          <p:nvPr/>
        </p:nvGraphicFramePr>
        <p:xfrm>
          <a:off x="6516688" y="4076700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2"/>
                <a:gridCol w="338138"/>
                <a:gridCol w="334962"/>
                <a:gridCol w="334963"/>
                <a:gridCol w="338137"/>
                <a:gridCol w="334963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4143" name="Group 255"/>
          <p:cNvGraphicFramePr>
            <a:graphicFrameLocks noGrp="1"/>
          </p:cNvGraphicFramePr>
          <p:nvPr/>
        </p:nvGraphicFramePr>
        <p:xfrm>
          <a:off x="6156325" y="3716338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3"/>
                <a:gridCol w="3381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</a:tbl>
          </a:graphicData>
        </a:graphic>
      </p:graphicFrame>
      <p:sp>
        <p:nvSpPr>
          <p:cNvPr id="294194" name="Line 306"/>
          <p:cNvSpPr>
            <a:spLocks noChangeShapeType="1"/>
          </p:cNvSpPr>
          <p:nvPr/>
        </p:nvSpPr>
        <p:spPr bwMode="auto">
          <a:xfrm>
            <a:off x="5724525" y="3213100"/>
            <a:ext cx="2232025" cy="720725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4195" name="Line 307"/>
          <p:cNvSpPr>
            <a:spLocks noChangeShapeType="1"/>
          </p:cNvSpPr>
          <p:nvPr/>
        </p:nvSpPr>
        <p:spPr bwMode="auto">
          <a:xfrm>
            <a:off x="5003800" y="3357563"/>
            <a:ext cx="3384550" cy="863600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4196" name="Line 308"/>
          <p:cNvSpPr>
            <a:spLocks noChangeShapeType="1"/>
          </p:cNvSpPr>
          <p:nvPr/>
        </p:nvSpPr>
        <p:spPr bwMode="auto">
          <a:xfrm>
            <a:off x="4427538" y="3357563"/>
            <a:ext cx="4248150" cy="1223962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3925" name="Text Box 37"/>
          <p:cNvSpPr txBox="1">
            <a:spLocks noChangeArrowheads="1"/>
          </p:cNvSpPr>
          <p:nvPr/>
        </p:nvSpPr>
        <p:spPr bwMode="auto">
          <a:xfrm>
            <a:off x="179388" y="1773238"/>
            <a:ext cx="3600450" cy="576262"/>
          </a:xfrm>
          <a:prstGeom prst="rect">
            <a:avLst/>
          </a:prstGeom>
          <a:solidFill>
            <a:srgbClr val="FFCCFF"/>
          </a:solidFill>
          <a:ln w="57150" cmpd="thinThick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幼圆" pitchFamily="49" charset="-122"/>
              </a:rPr>
              <a:t>像素的调色板索引值</a:t>
            </a:r>
          </a:p>
        </p:txBody>
      </p:sp>
      <p:sp>
        <p:nvSpPr>
          <p:cNvPr id="17" name="矩形 16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3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9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9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9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9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4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930" grpId="0" animBg="1"/>
      <p:bldP spid="293931" grpId="0" animBg="1"/>
      <p:bldP spid="294039" grpId="0" animBg="1"/>
      <p:bldP spid="294040" grpId="0" animBg="1"/>
      <p:bldP spid="294194" grpId="0" animBg="1"/>
      <p:bldP spid="294195" grpId="0" animBg="1"/>
      <p:bldP spid="294196" grpId="0" animBg="1"/>
      <p:bldP spid="2939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小作业题目</a:t>
            </a:r>
            <a:endParaRPr lang="en-US" sz="3700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1922" y="960120"/>
            <a:ext cx="8581868" cy="58631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</a:pPr>
            <a:r>
              <a:rPr lang="zh-CN" altLang="en-US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作业简介：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从以下题目中自选一题，根据相关资料与自己的理解，形成篇幅在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10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页左右的综述论文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题目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：迁移学习的研究及其应用       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   推荐论文：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Taskonomy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: Disentangling Task Transfer Learning</a:t>
            </a:r>
            <a:endParaRPr lang="en-US" altLang="zh-CN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题目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GAN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模型的研究及其应用      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   推荐论文：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Beyond Narrative Description: Generating Poetry from Images by Multi-Adversarial Training</a:t>
            </a: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题目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LSTM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模型的研究及其应用      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推荐论文：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Global context-aware attention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lstm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 networks for 3d action recognition</a:t>
            </a:r>
          </a:p>
          <a:p>
            <a:pPr marL="457200" indent="-457200" algn="just">
              <a:lnSpc>
                <a:spcPct val="150000"/>
              </a:lnSpc>
            </a:pPr>
            <a:r>
              <a:rPr lang="zh-CN" altLang="en-US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作业要求：</a:t>
            </a:r>
            <a:endParaRPr lang="zh-CN" altLang="en-US" dirty="0" smtClean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论文的格式需遵循软件学报模板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论文内容详实，章节中至少应包括模型简介、数学推导、相关工作及应用举例、自己对该类模型的见解等章节，无明显抄袭痕迹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可额外添加算法实现及性能分析部分，该部分将加分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862" y="2329325"/>
            <a:ext cx="6264275" cy="29467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数学基础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</a:t>
            </a: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图像的概念与</a:t>
            </a: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65163" y="243253"/>
            <a:ext cx="7651750" cy="955431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</a:t>
            </a:r>
          </a:p>
        </p:txBody>
      </p:sp>
      <p:sp>
        <p:nvSpPr>
          <p:cNvPr id="2191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09954" y="2205038"/>
            <a:ext cx="8094296" cy="2303462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 所谓的</a:t>
            </a:r>
            <a:r>
              <a:rPr lang="zh-CN" altLang="en-US" sz="2800" b="1" dirty="0" smtClean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图像数字化</a:t>
            </a: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，是指将模拟图像经过离散化之后，得到用数字表示的图像。</a:t>
            </a:r>
          </a:p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 图像的数字化包括了空间离散化（即采样）和明暗表示数据的离散化（即量化）。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19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89573" y="518746"/>
            <a:ext cx="6769100" cy="617660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图像的数字化：采样概念</a:t>
            </a:r>
          </a:p>
        </p:txBody>
      </p:sp>
      <p:sp>
        <p:nvSpPr>
          <p:cNvPr id="15155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23850" y="1740877"/>
            <a:ext cx="7993063" cy="3889375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zh-CN" altLang="en-US" sz="2800" b="1" dirty="0" smtClean="0">
                <a:solidFill>
                  <a:srgbClr val="C00000"/>
                </a:solidFill>
                <a:effectLst/>
                <a:latin typeface="华文细黑" pitchFamily="2" charset="-122"/>
                <a:ea typeface="华文细黑" pitchFamily="2" charset="-122"/>
              </a:rPr>
              <a:t>  </a:t>
            </a:r>
            <a:r>
              <a:rPr lang="zh-CN" altLang="en-US" sz="28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采样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是指将在空间上连续的图像转换成离散的采样点（即像素）集的操作。</a:t>
            </a:r>
          </a:p>
          <a:p>
            <a:pPr eaLnBrk="1" hangingPunct="1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由于图像是二维分布的信息，所以采样是在 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x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轴和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y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轴两个方向上进行的。一般情况下， 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x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轴方向与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y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轴方向的采样间隔相同。</a:t>
            </a:r>
            <a:r>
              <a:rPr lang="zh-CN" altLang="en-US" sz="2800" b="1" dirty="0" smtClean="0">
                <a:latin typeface="华文细黑" pitchFamily="2" charset="-122"/>
                <a:ea typeface="华文细黑" pitchFamily="2" charset="-122"/>
              </a:rPr>
              <a:t>　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125538"/>
            <a:ext cx="7272337" cy="506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1706" y="545123"/>
            <a:ext cx="6696075" cy="709369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图像的数字化：采样间隔</a:t>
            </a: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779463" y="2031023"/>
            <a:ext cx="7537450" cy="1916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32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采样时的注意点是：</a:t>
            </a:r>
            <a:r>
              <a:rPr lang="zh-CN" altLang="en-US" sz="28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采样间隔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的选取。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 采样间隔太小，则增大数据量；太大， 则会发生信息的混叠，导致细节无法辨认。</a:t>
            </a:r>
          </a:p>
        </p:txBody>
      </p:sp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0"/>
            <a:ext cx="7561385" cy="1137456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图像的数字化：采样效果演示示例</a:t>
            </a:r>
          </a:p>
        </p:txBody>
      </p:sp>
      <p:sp>
        <p:nvSpPr>
          <p:cNvPr id="249862" name="Text Box 6"/>
          <p:cNvSpPr txBox="1">
            <a:spLocks noChangeArrowheads="1"/>
          </p:cNvSpPr>
          <p:nvPr/>
        </p:nvSpPr>
        <p:spPr bwMode="auto">
          <a:xfrm>
            <a:off x="762000" y="5105400"/>
            <a:ext cx="3048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latin typeface="黑体" pitchFamily="49" charset="-122"/>
                <a:ea typeface="黑体" pitchFamily="49" charset="-122"/>
              </a:rPr>
              <a:t>细节清晰，数据量为</a:t>
            </a:r>
            <a:r>
              <a:rPr lang="en-US" altLang="zh-CN" b="1">
                <a:latin typeface="黑体" pitchFamily="49" charset="-122"/>
                <a:ea typeface="黑体" pitchFamily="49" charset="-122"/>
              </a:rPr>
              <a:t>100%</a:t>
            </a:r>
          </a:p>
        </p:txBody>
      </p:sp>
      <p:sp>
        <p:nvSpPr>
          <p:cNvPr id="249863" name="Text Box 7"/>
          <p:cNvSpPr txBox="1">
            <a:spLocks noChangeArrowheads="1"/>
          </p:cNvSpPr>
          <p:nvPr/>
        </p:nvSpPr>
        <p:spPr bwMode="auto">
          <a:xfrm>
            <a:off x="5257800" y="5943600"/>
            <a:ext cx="350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latin typeface="黑体" pitchFamily="49" charset="-122"/>
                <a:ea typeface="黑体" pitchFamily="49" charset="-122"/>
              </a:rPr>
              <a:t>细节无法辨认，数据量为</a:t>
            </a:r>
            <a:r>
              <a:rPr lang="en-US" altLang="zh-CN" b="1">
                <a:latin typeface="黑体" pitchFamily="49" charset="-122"/>
                <a:ea typeface="黑体" pitchFamily="49" charset="-122"/>
              </a:rPr>
              <a:t>1%</a:t>
            </a:r>
          </a:p>
        </p:txBody>
      </p:sp>
      <p:pic>
        <p:nvPicPr>
          <p:cNvPr id="23558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4564063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2743200"/>
            <a:ext cx="4613275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9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2" grpId="0" autoUpdateAnimBg="0"/>
      <p:bldP spid="24986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00113" y="49945"/>
            <a:ext cx="7200900" cy="1270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图像的数字化：采样指标分辨率</a:t>
            </a:r>
          </a:p>
        </p:txBody>
      </p:sp>
      <p:sp>
        <p:nvSpPr>
          <p:cNvPr id="1699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3903" y="2031023"/>
            <a:ext cx="7058025" cy="187166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CN" altLang="en-US" sz="2800" b="1" dirty="0" smtClean="0">
                <a:solidFill>
                  <a:srgbClr val="C00000"/>
                </a:solidFill>
                <a:effectLst/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  <a:effectLst/>
                <a:latin typeface="楷体" pitchFamily="49" charset="-122"/>
                <a:ea typeface="楷体" pitchFamily="49" charset="-122"/>
              </a:rPr>
              <a:t>分辨率</a:t>
            </a: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是指映射到图像平面上的单个像素的景物元素的尺寸。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1" dirty="0" smtClean="0">
                <a:effectLst/>
                <a:latin typeface="楷体" pitchFamily="49" charset="-122"/>
                <a:ea typeface="楷体" pitchFamily="49" charset="-122"/>
              </a:rPr>
              <a:t>单位：像素</a:t>
            </a:r>
            <a:r>
              <a:rPr lang="en-US" altLang="zh-CN" sz="2400" b="1" dirty="0" smtClean="0">
                <a:effectLst/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400" b="1" dirty="0" smtClean="0">
                <a:effectLst/>
                <a:latin typeface="楷体" pitchFamily="49" charset="-122"/>
                <a:ea typeface="楷体" pitchFamily="49" charset="-122"/>
              </a:rPr>
              <a:t>英寸，像素</a:t>
            </a:r>
            <a:r>
              <a:rPr lang="en-US" altLang="zh-CN" sz="2400" b="1" dirty="0" smtClean="0">
                <a:effectLst/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400" b="1" dirty="0" smtClean="0">
                <a:effectLst/>
                <a:latin typeface="楷体" pitchFamily="49" charset="-122"/>
                <a:ea typeface="楷体" pitchFamily="49" charset="-122"/>
              </a:rPr>
              <a:t>厘米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1" dirty="0" smtClean="0">
                <a:effectLst/>
                <a:latin typeface="楷体" pitchFamily="49" charset="-122"/>
                <a:ea typeface="楷体" pitchFamily="49" charset="-122"/>
              </a:rPr>
              <a:t>（如：扫描仪的指标 </a:t>
            </a:r>
            <a:r>
              <a:rPr lang="en-US" altLang="zh-CN" sz="2000" b="1" dirty="0" smtClean="0">
                <a:effectLst/>
                <a:latin typeface="楷体" pitchFamily="49" charset="-122"/>
                <a:ea typeface="楷体" pitchFamily="49" charset="-122"/>
              </a:rPr>
              <a:t>300dpi</a:t>
            </a:r>
            <a:r>
              <a:rPr lang="zh-CN" altLang="en-US" sz="2000" b="1" dirty="0" smtClean="0">
                <a:effectLst/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 </a:t>
            </a:r>
            <a:endParaRPr lang="zh-CN" altLang="en-US" sz="2000" b="1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453903" y="4070838"/>
            <a:ext cx="6985000" cy="169277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CN" sz="2800" b="1" i="1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分辨率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或者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是指要精确测量和再现一定尺寸的图像所必需的像素个数。</a:t>
            </a:r>
          </a:p>
          <a:p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单位：像素*像素</a:t>
            </a:r>
          </a:p>
          <a:p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（如：数码相机指标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800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万像素（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~3600*2400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））</a:t>
            </a:r>
          </a:p>
        </p:txBody>
      </p:sp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9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9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9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44050" y="457200"/>
            <a:ext cx="6985000" cy="72426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图像的数字化：量化概念</a:t>
            </a: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744050" y="1773238"/>
            <a:ext cx="7750175" cy="42608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ffectLst/>
                <a:latin typeface="楷体" pitchFamily="49" charset="-122"/>
                <a:ea typeface="楷体" pitchFamily="49" charset="-122"/>
              </a:rPr>
              <a:t> 量化</a:t>
            </a: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是将各个像素所含的明暗信息离散化后，用数字来表示。一般的量化值为整数。</a:t>
            </a:r>
          </a:p>
          <a:p>
            <a:pPr eaLnBrk="1" hangingPunct="1"/>
            <a:endParaRPr lang="zh-CN" altLang="en-US" sz="2800" b="1" dirty="0" smtClean="0">
              <a:effectLst/>
              <a:latin typeface="楷体" pitchFamily="49" charset="-122"/>
              <a:ea typeface="楷体" pitchFamily="49" charset="-122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 充分考虑到人眼的识别能力之后，目前非特殊用途的图像均为</a:t>
            </a:r>
            <a:r>
              <a:rPr lang="en-US" altLang="zh-CN" sz="2800" b="1" dirty="0" smtClean="0">
                <a:effectLst/>
                <a:latin typeface="楷体" pitchFamily="49" charset="-122"/>
                <a:ea typeface="楷体" pitchFamily="49" charset="-122"/>
              </a:rPr>
              <a:t>8bit</a:t>
            </a: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量化，即采用</a:t>
            </a:r>
            <a:r>
              <a:rPr lang="en-US" altLang="zh-CN" sz="2800" b="1" dirty="0" smtClean="0">
                <a:effectLst/>
                <a:latin typeface="楷体" pitchFamily="49" charset="-122"/>
                <a:ea typeface="楷体" pitchFamily="49" charset="-122"/>
              </a:rPr>
              <a:t>0 ~ 255</a:t>
            </a: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的整数来描述“从黑到白”。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b="1" dirty="0" smtClean="0">
              <a:effectLst/>
              <a:latin typeface="楷体" pitchFamily="49" charset="-122"/>
              <a:ea typeface="楷体" pitchFamily="49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 在</a:t>
            </a:r>
            <a:r>
              <a:rPr lang="en-US" altLang="zh-CN" sz="2800" b="1" dirty="0" smtClean="0">
                <a:effectLst/>
                <a:latin typeface="楷体" pitchFamily="49" charset="-122"/>
                <a:ea typeface="楷体" pitchFamily="49" charset="-122"/>
              </a:rPr>
              <a:t>3bit</a:t>
            </a: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以下的量化，会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出现伪轮廓现象</a:t>
            </a: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800" dirty="0" smtClean="0">
              <a:effectLst/>
              <a:latin typeface="楷体" pitchFamily="49" charset="-122"/>
              <a:ea typeface="楷体" pitchFamily="49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 smtClean="0"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4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-131885"/>
            <a:ext cx="6497515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低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bit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量化的伪轮廓现象图例</a:t>
            </a:r>
          </a:p>
        </p:txBody>
      </p:sp>
      <p:pic>
        <p:nvPicPr>
          <p:cNvPr id="190473" name="Picture 9" descr="tt0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981200"/>
            <a:ext cx="4121150" cy="3238500"/>
          </a:xfrm>
          <a:noFill/>
        </p:spPr>
      </p:pic>
      <p:pic>
        <p:nvPicPr>
          <p:cNvPr id="190475" name="Picture 11" descr="tt002ss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419600" y="1981200"/>
            <a:ext cx="4368800" cy="3236913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0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90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692150"/>
            <a:ext cx="5557838" cy="573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大作业题目</a:t>
            </a:r>
            <a:endParaRPr lang="en-US" sz="3700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066" y="1453662"/>
            <a:ext cx="8581868" cy="42473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作业简介：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从最近两年的</a:t>
            </a:r>
            <a:r>
              <a:rPr lang="en-US" altLang="zh-CN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CVPR,ICCV,ECCV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论文中自选一题，根据相关资料与自己的理解，形成一次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分钟左右的主题报告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作业要求：</a:t>
            </a:r>
            <a:endParaRPr lang="en-US" altLang="zh-CN" sz="20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报告的形式需遵循会议口头宣讲流程；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注意掌握时间，超时将被打断；</a:t>
            </a:r>
            <a:endParaRPr lang="en-US" altLang="zh-CN" sz="20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宣讲内容详实，有自己对该课题的见解，无明显抄袭痕迹； 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宣讲完成后，有提问环节，提问回答质量计入分数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截止时间：</a:t>
            </a:r>
            <a:endParaRPr lang="en-US" altLang="zh-CN" sz="20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12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周周一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点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1341438"/>
            <a:ext cx="6132513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78082" y="540177"/>
            <a:ext cx="7343775" cy="67810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图像的数字化：量化方法</a:t>
            </a:r>
          </a:p>
        </p:txBody>
      </p:sp>
      <p:sp>
        <p:nvSpPr>
          <p:cNvPr id="18637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39750" y="1767742"/>
            <a:ext cx="7777163" cy="345757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609600" indent="-609600" eaLnBrk="1" hangingPunct="1">
              <a:lnSpc>
                <a:spcPct val="120000"/>
              </a:lnSpc>
            </a:pP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量化可分为均匀量化和非均匀量化。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均匀量化是简单地在灰度范围内等间隔量化。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sz="2800" b="1" dirty="0" smtClean="0">
                <a:effectLst/>
                <a:latin typeface="楷体" pitchFamily="49" charset="-122"/>
                <a:ea typeface="楷体" pitchFamily="49" charset="-122"/>
              </a:rPr>
              <a:t>非均匀量化是对像素出现频度少的部分量化间隔取大，而对频度大的量化间隔取小。</a:t>
            </a:r>
            <a:r>
              <a:rPr lang="zh-CN" altLang="en-US" sz="2800" dirty="0" smtClean="0">
                <a:effectLst/>
                <a:ea typeface="华文细黑" pitchFamily="2" charset="-122"/>
              </a:rPr>
              <a:t>　　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None/>
            </a:pPr>
            <a:endParaRPr lang="en-US" altLang="zh-CN" sz="2800" dirty="0" smtClean="0">
              <a:effectLst/>
              <a:ea typeface="华文细黑" pitchFamily="2" charset="-122"/>
            </a:endParaRPr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539751" y="5101737"/>
            <a:ext cx="77771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C8646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000" dirty="0">
                <a:latin typeface="华文细黑" pitchFamily="2" charset="-122"/>
                <a:ea typeface="华文细黑" pitchFamily="2" charset="-122"/>
              </a:rPr>
              <a:t>  </a:t>
            </a:r>
            <a:r>
              <a:rPr lang="zh-CN" altLang="en-US" sz="2000" b="1" dirty="0">
                <a:latin typeface="华文细黑" pitchFamily="2" charset="-122"/>
                <a:ea typeface="华文细黑" pitchFamily="2" charset="-122"/>
              </a:rPr>
              <a:t>一般情况下，对灰度变化比较平缓的部分用比较多的量化级，在灰度变化比较剧烈的地方用比较高的分辨率。</a:t>
            </a:r>
          </a:p>
        </p:txBody>
      </p:sp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build="p" autoUpdateAnimBg="0"/>
      <p:bldP spid="18637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均匀量化效果示意图</a:t>
            </a:r>
          </a:p>
        </p:txBody>
      </p:sp>
      <p:pic>
        <p:nvPicPr>
          <p:cNvPr id="187402" name="Picture 10" descr="3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4213" y="1743075"/>
            <a:ext cx="5761037" cy="4318000"/>
          </a:xfrm>
          <a:noFill/>
        </p:spPr>
      </p:pic>
      <p:pic>
        <p:nvPicPr>
          <p:cNvPr id="187404" name="Picture 12" descr="33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2550" y="5056188"/>
            <a:ext cx="24669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406" name="Picture 14" descr="33_s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213" y="1773238"/>
            <a:ext cx="5757862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408" name="Picture 16" descr="33_s16h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6432550" y="5056188"/>
            <a:ext cx="2466975" cy="1076325"/>
          </a:xfrm>
          <a:noFill/>
        </p:spPr>
      </p:pic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7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7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非均匀量化效果示意图</a:t>
            </a:r>
          </a:p>
        </p:txBody>
      </p:sp>
      <p:pic>
        <p:nvPicPr>
          <p:cNvPr id="188428" name="Picture 12" descr="3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11188" y="1773238"/>
            <a:ext cx="5761037" cy="4318000"/>
          </a:xfrm>
          <a:noFill/>
        </p:spPr>
      </p:pic>
      <p:pic>
        <p:nvPicPr>
          <p:cNvPr id="188430" name="Picture 14" descr="33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8100" y="5014913"/>
            <a:ext cx="24669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32" name="Picture 16" descr="33_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8" y="1773238"/>
            <a:ext cx="5757862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34" name="Picture 18" descr="33_16h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6388100" y="5014913"/>
            <a:ext cx="2466975" cy="1066800"/>
          </a:xfrm>
          <a:noFill/>
        </p:spPr>
      </p:pic>
      <p:sp>
        <p:nvSpPr>
          <p:cNvPr id="7" name="矩形 6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8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8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152718"/>
            <a:ext cx="7367954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均匀量化与非均匀量化效果的比较</a:t>
            </a:r>
          </a:p>
        </p:txBody>
      </p:sp>
      <p:pic>
        <p:nvPicPr>
          <p:cNvPr id="229380" name="Picture 4" descr="33_s1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00113" y="1916113"/>
            <a:ext cx="3840162" cy="2879725"/>
          </a:xfrm>
          <a:noFill/>
        </p:spPr>
      </p:pic>
      <p:pic>
        <p:nvPicPr>
          <p:cNvPr id="229382" name="Picture 6" descr="33_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859338" y="1916113"/>
            <a:ext cx="3840162" cy="2879725"/>
          </a:xfrm>
          <a:noFill/>
        </p:spPr>
      </p:pic>
      <p:pic>
        <p:nvPicPr>
          <p:cNvPr id="229386" name="Picture 10" descr="33_s16h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913" y="4797425"/>
            <a:ext cx="24669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389" name="Picture 13" descr="33_16h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8625" y="4826000"/>
            <a:ext cx="24669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9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量化与采样的效果图例</a:t>
            </a:r>
          </a:p>
        </p:txBody>
      </p:sp>
      <p:pic>
        <p:nvPicPr>
          <p:cNvPr id="45059" name="Picture 4" descr="3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9388" y="2205038"/>
            <a:ext cx="2882900" cy="2160587"/>
          </a:xfrm>
          <a:noFill/>
        </p:spPr>
      </p:pic>
      <p:pic>
        <p:nvPicPr>
          <p:cNvPr id="45060" name="Picture 6" descr="33_8">
            <a:hlinkClick r:id="rId3" action="ppaction://hlinksldjump"/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3132138" y="2205038"/>
            <a:ext cx="2879725" cy="2160587"/>
          </a:xfrm>
        </p:spPr>
      </p:pic>
      <p:sp>
        <p:nvSpPr>
          <p:cNvPr id="45061" name="Text Box 10"/>
          <p:cNvSpPr txBox="1">
            <a:spLocks noChangeArrowheads="1"/>
          </p:cNvSpPr>
          <p:nvPr/>
        </p:nvSpPr>
        <p:spPr bwMode="auto">
          <a:xfrm>
            <a:off x="323850" y="4652963"/>
            <a:ext cx="856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a typeface="黑体" pitchFamily="49" charset="-122"/>
              </a:rPr>
              <a:t>      </a:t>
            </a:r>
            <a:r>
              <a:rPr lang="zh-CN" altLang="en-US" sz="2400">
                <a:ea typeface="黑体" pitchFamily="49" charset="-122"/>
              </a:rPr>
              <a:t>原图                         低灰度级量化               低分辨率</a:t>
            </a:r>
          </a:p>
        </p:txBody>
      </p:sp>
      <p:pic>
        <p:nvPicPr>
          <p:cNvPr id="45063" name="Picture 13" descr="33_ss2_2">
            <a:hlinkClick r:id="rId5" action="ppaction://hlinksldjump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/>
          <a:srcRect/>
          <a:stretch>
            <a:fillRect/>
          </a:stretch>
        </p:blipFill>
        <p:spPr>
          <a:xfrm>
            <a:off x="6084888" y="2233613"/>
            <a:ext cx="2879725" cy="2160587"/>
          </a:xfr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7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mtClean="0"/>
          </a:p>
        </p:txBody>
      </p:sp>
      <p:pic>
        <p:nvPicPr>
          <p:cNvPr id="46083" name="Picture 4" descr="33_8">
            <a:hlinkClick r:id="rId2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50825" y="188913"/>
            <a:ext cx="8637588" cy="647858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5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mtClean="0"/>
          </a:p>
        </p:txBody>
      </p:sp>
      <p:pic>
        <p:nvPicPr>
          <p:cNvPr id="47107" name="Picture 8" descr="33_ss2_2">
            <a:hlinkClick r:id="rId2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34975" y="100013"/>
            <a:ext cx="8637588" cy="647858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862" y="2329325"/>
            <a:ext cx="6264275" cy="29467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数学基础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</a:t>
            </a: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图像的概念与</a:t>
            </a: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65992" y="439615"/>
            <a:ext cx="5308600" cy="95408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</a:t>
            </a:r>
          </a:p>
        </p:txBody>
      </p:sp>
      <p:sp>
        <p:nvSpPr>
          <p:cNvPr id="143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65992" y="2128899"/>
            <a:ext cx="8066821" cy="2735262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在数字图像处理中，灰度直方图是最简单且最有用 的工具，可以说，对图像的分析与观察，直到形成一个有效的处理方法，都离不开直方图。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如何做</a:t>
            </a:r>
            <a:r>
              <a:rPr lang="en-US" altLang="zh-CN" sz="37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Presentation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066" y="1883664"/>
            <a:ext cx="858186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让我们看一个实例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PPT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Rectangle 1026"/>
          <p:cNvSpPr>
            <a:spLocks noGrp="1" noRot="1" noChangeArrowheads="1"/>
          </p:cNvSpPr>
          <p:nvPr>
            <p:ph type="title"/>
          </p:nvPr>
        </p:nvSpPr>
        <p:spPr>
          <a:xfrm>
            <a:off x="519234" y="0"/>
            <a:ext cx="6913563" cy="937969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数字图像的灰度直方图：定义</a:t>
            </a:r>
          </a:p>
        </p:txBody>
      </p:sp>
      <p:sp>
        <p:nvSpPr>
          <p:cNvPr id="172035" name="Rectangle 1027"/>
          <p:cNvSpPr>
            <a:spLocks noGrp="1" noRot="1" noChangeArrowheads="1"/>
          </p:cNvSpPr>
          <p:nvPr>
            <p:ph type="body" idx="1"/>
          </p:nvPr>
        </p:nvSpPr>
        <p:spPr>
          <a:xfrm>
            <a:off x="175846" y="1230923"/>
            <a:ext cx="8721969" cy="475297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eaLnBrk="1" hangingPunct="1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   灰度直方图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是灰度级的函数，是对图像中灰度级分布的统计。有两种表示形式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）图形表示形式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  横坐标表示灰度级，纵坐标表示图像中对应某灰度级所出现的像素个数。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） 数组表示形式</a:t>
            </a:r>
          </a:p>
          <a:p>
            <a:pPr marL="609600" indent="-60960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  数组的下标表示相应的灰度级，数组的元素表示该灰度级下的像素个数。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38200" y="202223"/>
            <a:ext cx="7416800" cy="15113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</a:t>
            </a:r>
            <a:b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      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计算例子</a:t>
            </a:r>
          </a:p>
        </p:txBody>
      </p:sp>
      <p:sp>
        <p:nvSpPr>
          <p:cNvPr id="17408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838200" y="2260600"/>
            <a:ext cx="7926388" cy="38322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mtClean="0"/>
              <a:t>  </a:t>
            </a:r>
          </a:p>
        </p:txBody>
      </p:sp>
      <p:graphicFrame>
        <p:nvGraphicFramePr>
          <p:cNvPr id="175055" name="Group 975"/>
          <p:cNvGraphicFramePr>
            <a:graphicFrameLocks noGrp="1"/>
          </p:cNvGraphicFramePr>
          <p:nvPr/>
        </p:nvGraphicFramePr>
        <p:xfrm>
          <a:off x="1042988" y="2608263"/>
          <a:ext cx="2538413" cy="2667000"/>
        </p:xfrm>
        <a:graphic>
          <a:graphicData uri="http://schemas.openxmlformats.org/drawingml/2006/table">
            <a:tbl>
              <a:tblPr/>
              <a:tblGrid>
                <a:gridCol w="442913"/>
                <a:gridCol w="419100"/>
                <a:gridCol w="419100"/>
                <a:gridCol w="376237"/>
                <a:gridCol w="461963"/>
                <a:gridCol w="419100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</a:tbl>
          </a:graphicData>
        </a:graphic>
      </p:graphicFrame>
      <p:sp>
        <p:nvSpPr>
          <p:cNvPr id="174975" name="AutoShape 895"/>
          <p:cNvSpPr>
            <a:spLocks noChangeArrowheads="1"/>
          </p:cNvSpPr>
          <p:nvPr/>
        </p:nvSpPr>
        <p:spPr bwMode="auto">
          <a:xfrm>
            <a:off x="3924300" y="2708275"/>
            <a:ext cx="762000" cy="533400"/>
          </a:xfrm>
          <a:custGeom>
            <a:avLst/>
            <a:gdLst>
              <a:gd name="T0" fmla="*/ 533612 w 21600"/>
              <a:gd name="T1" fmla="*/ 0 h 21600"/>
              <a:gd name="T2" fmla="*/ 533612 w 21600"/>
              <a:gd name="T3" fmla="*/ 300235 h 21600"/>
              <a:gd name="T4" fmla="*/ 114194 w 21600"/>
              <a:gd name="T5" fmla="*/ 533400 h 21600"/>
              <a:gd name="T6" fmla="*/ 762000 w 21600"/>
              <a:gd name="T7" fmla="*/ 15011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660066"/>
          </a:solidFill>
          <a:ln w="9525">
            <a:solidFill>
              <a:srgbClr val="C8646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976" name="Line 896"/>
          <p:cNvSpPr>
            <a:spLocks noChangeShapeType="1"/>
          </p:cNvSpPr>
          <p:nvPr/>
        </p:nvSpPr>
        <p:spPr bwMode="auto">
          <a:xfrm>
            <a:off x="4954588" y="558006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74977" name="Line 897"/>
          <p:cNvSpPr>
            <a:spLocks noChangeShapeType="1"/>
          </p:cNvSpPr>
          <p:nvPr/>
        </p:nvSpPr>
        <p:spPr bwMode="auto">
          <a:xfrm flipV="1">
            <a:off x="4878388" y="3903663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" name="Group 977"/>
          <p:cNvGrpSpPr>
            <a:grpSpLocks/>
          </p:cNvGrpSpPr>
          <p:nvPr/>
        </p:nvGrpSpPr>
        <p:grpSpPr bwMode="auto">
          <a:xfrm>
            <a:off x="4878388" y="5157788"/>
            <a:ext cx="457200" cy="422275"/>
            <a:chOff x="2925" y="3157"/>
            <a:chExt cx="288" cy="240"/>
          </a:xfrm>
        </p:grpSpPr>
        <p:sp>
          <p:nvSpPr>
            <p:cNvPr id="4198" name="Line 899"/>
            <p:cNvSpPr>
              <a:spLocks noChangeShapeType="1"/>
            </p:cNvSpPr>
            <p:nvPr/>
          </p:nvSpPr>
          <p:spPr bwMode="auto">
            <a:xfrm flipV="1">
              <a:off x="3213" y="334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99" name="Rectangle 905"/>
            <p:cNvSpPr>
              <a:spLocks noChangeArrowheads="1"/>
            </p:cNvSpPr>
            <p:nvPr/>
          </p:nvSpPr>
          <p:spPr bwMode="auto">
            <a:xfrm>
              <a:off x="2925" y="3349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" name="Rectangle 908"/>
            <p:cNvSpPr>
              <a:spLocks noChangeArrowheads="1"/>
            </p:cNvSpPr>
            <p:nvPr/>
          </p:nvSpPr>
          <p:spPr bwMode="auto">
            <a:xfrm>
              <a:off x="2925" y="3301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" name="Rectangle 909"/>
            <p:cNvSpPr>
              <a:spLocks noChangeArrowheads="1"/>
            </p:cNvSpPr>
            <p:nvPr/>
          </p:nvSpPr>
          <p:spPr bwMode="auto">
            <a:xfrm>
              <a:off x="2925" y="3253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2" name="Rectangle 910"/>
            <p:cNvSpPr>
              <a:spLocks noChangeArrowheads="1"/>
            </p:cNvSpPr>
            <p:nvPr/>
          </p:nvSpPr>
          <p:spPr bwMode="auto">
            <a:xfrm>
              <a:off x="2925" y="3205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3" name="Rectangle 911"/>
            <p:cNvSpPr>
              <a:spLocks noChangeArrowheads="1"/>
            </p:cNvSpPr>
            <p:nvPr/>
          </p:nvSpPr>
          <p:spPr bwMode="auto">
            <a:xfrm>
              <a:off x="2925" y="3157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978"/>
          <p:cNvGrpSpPr>
            <a:grpSpLocks/>
          </p:cNvGrpSpPr>
          <p:nvPr/>
        </p:nvGrpSpPr>
        <p:grpSpPr bwMode="auto">
          <a:xfrm>
            <a:off x="5335588" y="5275263"/>
            <a:ext cx="457200" cy="304800"/>
            <a:chOff x="3213" y="3205"/>
            <a:chExt cx="288" cy="192"/>
          </a:xfrm>
        </p:grpSpPr>
        <p:sp>
          <p:nvSpPr>
            <p:cNvPr id="4193" name="Line 900"/>
            <p:cNvSpPr>
              <a:spLocks noChangeShapeType="1"/>
            </p:cNvSpPr>
            <p:nvPr/>
          </p:nvSpPr>
          <p:spPr bwMode="auto">
            <a:xfrm flipV="1">
              <a:off x="3453" y="334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94" name="Rectangle 912"/>
            <p:cNvSpPr>
              <a:spLocks noChangeArrowheads="1"/>
            </p:cNvSpPr>
            <p:nvPr/>
          </p:nvSpPr>
          <p:spPr bwMode="auto">
            <a:xfrm>
              <a:off x="3213" y="3349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5" name="Rectangle 913"/>
            <p:cNvSpPr>
              <a:spLocks noChangeArrowheads="1"/>
            </p:cNvSpPr>
            <p:nvPr/>
          </p:nvSpPr>
          <p:spPr bwMode="auto">
            <a:xfrm>
              <a:off x="3213" y="3301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6" name="Rectangle 914"/>
            <p:cNvSpPr>
              <a:spLocks noChangeArrowheads="1"/>
            </p:cNvSpPr>
            <p:nvPr/>
          </p:nvSpPr>
          <p:spPr bwMode="auto">
            <a:xfrm>
              <a:off x="3213" y="3253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7" name="Rectangle 915"/>
            <p:cNvSpPr>
              <a:spLocks noChangeArrowheads="1"/>
            </p:cNvSpPr>
            <p:nvPr/>
          </p:nvSpPr>
          <p:spPr bwMode="auto">
            <a:xfrm>
              <a:off x="3213" y="3205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984"/>
          <p:cNvGrpSpPr>
            <a:grpSpLocks/>
          </p:cNvGrpSpPr>
          <p:nvPr/>
        </p:nvGrpSpPr>
        <p:grpSpPr bwMode="auto">
          <a:xfrm>
            <a:off x="5792788" y="5199063"/>
            <a:ext cx="457200" cy="381000"/>
            <a:chOff x="3504" y="2736"/>
            <a:chExt cx="288" cy="240"/>
          </a:xfrm>
        </p:grpSpPr>
        <p:sp>
          <p:nvSpPr>
            <p:cNvPr id="4187" name="Line 901"/>
            <p:cNvSpPr>
              <a:spLocks noChangeShapeType="1"/>
            </p:cNvSpPr>
            <p:nvPr/>
          </p:nvSpPr>
          <p:spPr bwMode="auto">
            <a:xfrm flipV="1">
              <a:off x="3648" y="29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88" name="Rectangle 917"/>
            <p:cNvSpPr>
              <a:spLocks noChangeArrowheads="1"/>
            </p:cNvSpPr>
            <p:nvPr/>
          </p:nvSpPr>
          <p:spPr bwMode="auto">
            <a:xfrm>
              <a:off x="3504" y="2928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9" name="Rectangle 918"/>
            <p:cNvSpPr>
              <a:spLocks noChangeArrowheads="1"/>
            </p:cNvSpPr>
            <p:nvPr/>
          </p:nvSpPr>
          <p:spPr bwMode="auto">
            <a:xfrm>
              <a:off x="3504" y="2880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0" name="Rectangle 919"/>
            <p:cNvSpPr>
              <a:spLocks noChangeArrowheads="1"/>
            </p:cNvSpPr>
            <p:nvPr/>
          </p:nvSpPr>
          <p:spPr bwMode="auto">
            <a:xfrm>
              <a:off x="3504" y="2832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1" name="Rectangle 920"/>
            <p:cNvSpPr>
              <a:spLocks noChangeArrowheads="1"/>
            </p:cNvSpPr>
            <p:nvPr/>
          </p:nvSpPr>
          <p:spPr bwMode="auto">
            <a:xfrm>
              <a:off x="3504" y="2784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2" name="Rectangle 921"/>
            <p:cNvSpPr>
              <a:spLocks noChangeArrowheads="1"/>
            </p:cNvSpPr>
            <p:nvPr/>
          </p:nvSpPr>
          <p:spPr bwMode="auto">
            <a:xfrm>
              <a:off x="3504" y="2736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980"/>
          <p:cNvGrpSpPr>
            <a:grpSpLocks/>
          </p:cNvGrpSpPr>
          <p:nvPr/>
        </p:nvGrpSpPr>
        <p:grpSpPr bwMode="auto">
          <a:xfrm>
            <a:off x="6249988" y="5122863"/>
            <a:ext cx="457200" cy="457200"/>
            <a:chOff x="3789" y="3109"/>
            <a:chExt cx="288" cy="288"/>
          </a:xfrm>
        </p:grpSpPr>
        <p:sp>
          <p:nvSpPr>
            <p:cNvPr id="4180" name="Line 903"/>
            <p:cNvSpPr>
              <a:spLocks noChangeShapeType="1"/>
            </p:cNvSpPr>
            <p:nvPr/>
          </p:nvSpPr>
          <p:spPr bwMode="auto">
            <a:xfrm flipV="1">
              <a:off x="4029" y="334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81" name="Rectangle 922"/>
            <p:cNvSpPr>
              <a:spLocks noChangeArrowheads="1"/>
            </p:cNvSpPr>
            <p:nvPr/>
          </p:nvSpPr>
          <p:spPr bwMode="auto">
            <a:xfrm>
              <a:off x="3789" y="3349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2" name="Rectangle 923"/>
            <p:cNvSpPr>
              <a:spLocks noChangeArrowheads="1"/>
            </p:cNvSpPr>
            <p:nvPr/>
          </p:nvSpPr>
          <p:spPr bwMode="auto">
            <a:xfrm>
              <a:off x="3789" y="3301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3" name="Rectangle 924"/>
            <p:cNvSpPr>
              <a:spLocks noChangeArrowheads="1"/>
            </p:cNvSpPr>
            <p:nvPr/>
          </p:nvSpPr>
          <p:spPr bwMode="auto">
            <a:xfrm>
              <a:off x="3789" y="3253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4" name="Rectangle 925"/>
            <p:cNvSpPr>
              <a:spLocks noChangeArrowheads="1"/>
            </p:cNvSpPr>
            <p:nvPr/>
          </p:nvSpPr>
          <p:spPr bwMode="auto">
            <a:xfrm>
              <a:off x="3789" y="3205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5" name="Rectangle 926"/>
            <p:cNvSpPr>
              <a:spLocks noChangeArrowheads="1"/>
            </p:cNvSpPr>
            <p:nvPr/>
          </p:nvSpPr>
          <p:spPr bwMode="auto">
            <a:xfrm>
              <a:off x="3789" y="3157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6" name="Rectangle 927"/>
            <p:cNvSpPr>
              <a:spLocks noChangeArrowheads="1"/>
            </p:cNvSpPr>
            <p:nvPr/>
          </p:nvSpPr>
          <p:spPr bwMode="auto">
            <a:xfrm>
              <a:off x="3789" y="3109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981"/>
          <p:cNvGrpSpPr>
            <a:grpSpLocks/>
          </p:cNvGrpSpPr>
          <p:nvPr/>
        </p:nvGrpSpPr>
        <p:grpSpPr bwMode="auto">
          <a:xfrm>
            <a:off x="6707188" y="5427663"/>
            <a:ext cx="457200" cy="152400"/>
            <a:chOff x="4077" y="3301"/>
            <a:chExt cx="288" cy="96"/>
          </a:xfrm>
        </p:grpSpPr>
        <p:sp>
          <p:nvSpPr>
            <p:cNvPr id="4177" name="Line 904"/>
            <p:cNvSpPr>
              <a:spLocks noChangeShapeType="1"/>
            </p:cNvSpPr>
            <p:nvPr/>
          </p:nvSpPr>
          <p:spPr bwMode="auto">
            <a:xfrm flipH="1" flipV="1">
              <a:off x="4221" y="3301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78" name="Rectangle 928"/>
            <p:cNvSpPr>
              <a:spLocks noChangeArrowheads="1"/>
            </p:cNvSpPr>
            <p:nvPr/>
          </p:nvSpPr>
          <p:spPr bwMode="auto">
            <a:xfrm>
              <a:off x="4077" y="3349"/>
              <a:ext cx="288" cy="48"/>
            </a:xfrm>
            <a:prstGeom prst="rect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9" name="Rectangle 929"/>
            <p:cNvSpPr>
              <a:spLocks noChangeArrowheads="1"/>
            </p:cNvSpPr>
            <p:nvPr/>
          </p:nvSpPr>
          <p:spPr bwMode="auto">
            <a:xfrm>
              <a:off x="4077" y="3301"/>
              <a:ext cx="288" cy="48"/>
            </a:xfrm>
            <a:prstGeom prst="rect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982"/>
          <p:cNvGrpSpPr>
            <a:grpSpLocks/>
          </p:cNvGrpSpPr>
          <p:nvPr/>
        </p:nvGrpSpPr>
        <p:grpSpPr bwMode="auto">
          <a:xfrm>
            <a:off x="7164388" y="4437063"/>
            <a:ext cx="457200" cy="1143000"/>
            <a:chOff x="4365" y="2677"/>
            <a:chExt cx="288" cy="720"/>
          </a:xfrm>
        </p:grpSpPr>
        <p:sp>
          <p:nvSpPr>
            <p:cNvPr id="4162" name="Rectangle 930"/>
            <p:cNvSpPr>
              <a:spLocks noChangeArrowheads="1"/>
            </p:cNvSpPr>
            <p:nvPr/>
          </p:nvSpPr>
          <p:spPr bwMode="auto">
            <a:xfrm>
              <a:off x="4365" y="3349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3" name="Rectangle 931"/>
            <p:cNvSpPr>
              <a:spLocks noChangeArrowheads="1"/>
            </p:cNvSpPr>
            <p:nvPr/>
          </p:nvSpPr>
          <p:spPr bwMode="auto">
            <a:xfrm>
              <a:off x="4365" y="3301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4" name="Rectangle 933"/>
            <p:cNvSpPr>
              <a:spLocks noChangeArrowheads="1"/>
            </p:cNvSpPr>
            <p:nvPr/>
          </p:nvSpPr>
          <p:spPr bwMode="auto">
            <a:xfrm>
              <a:off x="4365" y="3253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5" name="Rectangle 935"/>
            <p:cNvSpPr>
              <a:spLocks noChangeArrowheads="1"/>
            </p:cNvSpPr>
            <p:nvPr/>
          </p:nvSpPr>
          <p:spPr bwMode="auto">
            <a:xfrm>
              <a:off x="4365" y="3205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6" name="Rectangle 936"/>
            <p:cNvSpPr>
              <a:spLocks noChangeArrowheads="1"/>
            </p:cNvSpPr>
            <p:nvPr/>
          </p:nvSpPr>
          <p:spPr bwMode="auto">
            <a:xfrm>
              <a:off x="4365" y="3157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7" name="Rectangle 937"/>
            <p:cNvSpPr>
              <a:spLocks noChangeArrowheads="1"/>
            </p:cNvSpPr>
            <p:nvPr/>
          </p:nvSpPr>
          <p:spPr bwMode="auto">
            <a:xfrm>
              <a:off x="4365" y="3109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8" name="Rectangle 939"/>
            <p:cNvSpPr>
              <a:spLocks noChangeArrowheads="1"/>
            </p:cNvSpPr>
            <p:nvPr/>
          </p:nvSpPr>
          <p:spPr bwMode="auto">
            <a:xfrm>
              <a:off x="4365" y="3061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9" name="Rectangle 941"/>
            <p:cNvSpPr>
              <a:spLocks noChangeArrowheads="1"/>
            </p:cNvSpPr>
            <p:nvPr/>
          </p:nvSpPr>
          <p:spPr bwMode="auto">
            <a:xfrm>
              <a:off x="4365" y="3013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0" name="Rectangle 942"/>
            <p:cNvSpPr>
              <a:spLocks noChangeArrowheads="1"/>
            </p:cNvSpPr>
            <p:nvPr/>
          </p:nvSpPr>
          <p:spPr bwMode="auto">
            <a:xfrm>
              <a:off x="4365" y="2965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1" name="Rectangle 943"/>
            <p:cNvSpPr>
              <a:spLocks noChangeArrowheads="1"/>
            </p:cNvSpPr>
            <p:nvPr/>
          </p:nvSpPr>
          <p:spPr bwMode="auto">
            <a:xfrm>
              <a:off x="4365" y="2917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2" name="Rectangle 944"/>
            <p:cNvSpPr>
              <a:spLocks noChangeArrowheads="1"/>
            </p:cNvSpPr>
            <p:nvPr/>
          </p:nvSpPr>
          <p:spPr bwMode="auto">
            <a:xfrm>
              <a:off x="4365" y="2869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3" name="Rectangle 945"/>
            <p:cNvSpPr>
              <a:spLocks noChangeArrowheads="1"/>
            </p:cNvSpPr>
            <p:nvPr/>
          </p:nvSpPr>
          <p:spPr bwMode="auto">
            <a:xfrm>
              <a:off x="4365" y="2821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4" name="Rectangle 947"/>
            <p:cNvSpPr>
              <a:spLocks noChangeArrowheads="1"/>
            </p:cNvSpPr>
            <p:nvPr/>
          </p:nvSpPr>
          <p:spPr bwMode="auto">
            <a:xfrm>
              <a:off x="4365" y="2773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5" name="Rectangle 948"/>
            <p:cNvSpPr>
              <a:spLocks noChangeArrowheads="1"/>
            </p:cNvSpPr>
            <p:nvPr/>
          </p:nvSpPr>
          <p:spPr bwMode="auto">
            <a:xfrm>
              <a:off x="4365" y="2725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6" name="Rectangle 949"/>
            <p:cNvSpPr>
              <a:spLocks noChangeArrowheads="1"/>
            </p:cNvSpPr>
            <p:nvPr/>
          </p:nvSpPr>
          <p:spPr bwMode="auto">
            <a:xfrm>
              <a:off x="4365" y="2677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5034" name="Text Box 954"/>
          <p:cNvSpPr txBox="1">
            <a:spLocks noChangeArrowheads="1"/>
          </p:cNvSpPr>
          <p:nvPr/>
        </p:nvSpPr>
        <p:spPr bwMode="auto">
          <a:xfrm>
            <a:off x="5492750" y="5749925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ahoma" pitchFamily="34" charset="0"/>
                <a:ea typeface="黑体" pitchFamily="49" charset="-122"/>
                <a:hlinkClick r:id="rId3" action="ppaction://hlinksldjump"/>
              </a:rPr>
              <a:t>灰度直方图</a:t>
            </a:r>
            <a:endParaRPr kumimoji="1" lang="zh-CN" altLang="en-US" sz="2400">
              <a:latin typeface="Tahoma" pitchFamily="34" charset="0"/>
              <a:ea typeface="黑体" pitchFamily="49" charset="-122"/>
            </a:endParaRPr>
          </a:p>
        </p:txBody>
      </p:sp>
      <p:graphicFrame>
        <p:nvGraphicFramePr>
          <p:cNvPr id="175063" name="Object 983"/>
          <p:cNvGraphicFramePr>
            <a:graphicFrameLocks noChangeAspect="1"/>
          </p:cNvGraphicFramePr>
          <p:nvPr/>
        </p:nvGraphicFramePr>
        <p:xfrm>
          <a:off x="4859338" y="2565400"/>
          <a:ext cx="3240087" cy="584200"/>
        </p:xfrm>
        <a:graphic>
          <a:graphicData uri="http://schemas.openxmlformats.org/presentationml/2006/ole">
            <p:oleObj spid="_x0000_s4098" name="Equation" r:id="rId4" imgW="1130040" imgH="203040" progId="">
              <p:embed/>
            </p:oleObj>
          </a:graphicData>
        </a:graphic>
      </p:graphicFrame>
      <p:sp>
        <p:nvSpPr>
          <p:cNvPr id="58" name="矩形 5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5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5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4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4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4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4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975" grpId="0" animBg="1"/>
      <p:bldP spid="174976" grpId="0" animBg="1"/>
      <p:bldP spid="174977" grpId="0" animBg="1"/>
      <p:bldP spid="175034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87253" y="298938"/>
            <a:ext cx="6061075" cy="6683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灰度图的灰度直方图例</a:t>
            </a:r>
          </a:p>
        </p:txBody>
      </p:sp>
      <p:pic>
        <p:nvPicPr>
          <p:cNvPr id="36867" name="Picture 4" descr="x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8481" y="1145320"/>
            <a:ext cx="6273433" cy="517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1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64405" y="49945"/>
            <a:ext cx="6707187" cy="9842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彩色图的灰度直方图例</a:t>
            </a:r>
          </a:p>
        </p:txBody>
      </p:sp>
      <p:pic>
        <p:nvPicPr>
          <p:cNvPr id="175111" name="Picture 7" descr="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855" y="1417638"/>
            <a:ext cx="4678362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5115" name="Picture 11" descr="h3"/>
          <p:cNvPicPr>
            <a:picLocks noGrp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64405" y="1490663"/>
            <a:ext cx="3384550" cy="1439862"/>
          </a:xfrm>
          <a:noFill/>
        </p:spPr>
      </p:pic>
      <p:pic>
        <p:nvPicPr>
          <p:cNvPr id="175117" name="Picture 13" descr="h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405" y="3074988"/>
            <a:ext cx="33829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5119" name="Picture 15" descr="h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405" y="4659313"/>
            <a:ext cx="33829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5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58337" y="272562"/>
            <a:ext cx="6873875" cy="127476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</a:t>
            </a:r>
            <a:b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      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性质</a:t>
            </a:r>
          </a:p>
        </p:txBody>
      </p:sp>
      <p:sp>
        <p:nvSpPr>
          <p:cNvPr id="1730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973138" y="2400300"/>
            <a:ext cx="7343775" cy="1512887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eaLnBrk="1" hangingPunct="1"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所有的空间信息全部丢失；</a:t>
            </a:r>
          </a:p>
          <a:p>
            <a:pPr marL="609600" indent="-609600" eaLnBrk="1" hangingPunct="1"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每一灰度级的像素个数可直接得到。</a:t>
            </a:r>
          </a:p>
        </p:txBody>
      </p:sp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98" name="Rectangle 1026"/>
          <p:cNvSpPr>
            <a:spLocks noGrp="1" noRot="1" noChangeArrowheads="1"/>
          </p:cNvSpPr>
          <p:nvPr>
            <p:ph type="title"/>
          </p:nvPr>
        </p:nvSpPr>
        <p:spPr>
          <a:xfrm>
            <a:off x="758825" y="333375"/>
            <a:ext cx="8385175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</a:t>
            </a:r>
            <a:b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      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应用</a:t>
            </a:r>
          </a:p>
        </p:txBody>
      </p:sp>
      <p:sp>
        <p:nvSpPr>
          <p:cNvPr id="29699" name="Rectangle 1027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2365131"/>
            <a:ext cx="8964613" cy="38163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 前面提到过，灰度直方图是最简单的，最有用的工具。</a:t>
            </a:r>
          </a:p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 简单性从其一维的数据形式，以及简单的计算方法可以感受到有用性，在这里通过几个应用例子来说明。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33633" y="476250"/>
            <a:ext cx="7705725" cy="1152525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数字图像的灰度直方图应用</a:t>
            </a:r>
            <a:b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      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数字化参数</a:t>
            </a:r>
          </a:p>
        </p:txBody>
      </p:sp>
      <p:sp>
        <p:nvSpPr>
          <p:cNvPr id="3072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33633" y="1916113"/>
            <a:ext cx="8108950" cy="4392612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 直方图给出了一个简单可见的指示，用来判断一幅图像是否合理的利用了全部被允许的灰度级范围。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 一幅图像应该利用全部或几乎</a:t>
            </a:r>
            <a:r>
              <a:rPr lang="zh-CN" altLang="en-US" sz="28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全部可能的灰度级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，否则等于</a:t>
            </a:r>
            <a:r>
              <a:rPr lang="zh-CN" altLang="en-US" sz="28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增加了量化间隔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。丢失的信息将不能恢复</a:t>
            </a:r>
            <a:r>
              <a:rPr lang="zh-CN" altLang="en-US" b="1" dirty="0" smtClean="0">
                <a:effectLst/>
                <a:ea typeface="华文细黑" pitchFamily="2" charset="-122"/>
              </a:rPr>
              <a:t>。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b="1" dirty="0" smtClean="0">
              <a:effectLst/>
              <a:ea typeface="华文细黑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9628" y="316523"/>
            <a:ext cx="7559675" cy="134778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数字图像的灰度直方图应用</a:t>
            </a:r>
            <a:b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            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—— 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分割阈值选取</a:t>
            </a:r>
          </a:p>
        </p:txBody>
      </p:sp>
      <p:sp>
        <p:nvSpPr>
          <p:cNvPr id="17817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755650" y="2349500"/>
            <a:ext cx="7920038" cy="3167063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 假设某图像的灰度直方图具有</a:t>
            </a:r>
            <a:r>
              <a:rPr lang="zh-CN" altLang="en-US" sz="28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二峰性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，则表明这个图像较亮的区域和较暗的区域可以较好地分离。</a:t>
            </a:r>
          </a:p>
          <a:p>
            <a:pPr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 取二峰间的谷点为阈值点，可以得到好的</a:t>
            </a:r>
            <a:r>
              <a:rPr lang="zh-CN" altLang="en-US" sz="28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二值处理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的效果。</a:t>
            </a:r>
          </a:p>
          <a:p>
            <a:pPr eaLnBrk="1" hangingPunct="1"/>
            <a:endParaRPr lang="en-US" altLang="zh-CN" dirty="0" smtClean="0">
              <a:effectLst/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26427" y="158262"/>
            <a:ext cx="5556250" cy="944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灰度直方图具有二峰性</a:t>
            </a:r>
          </a:p>
        </p:txBody>
      </p:sp>
      <p:pic>
        <p:nvPicPr>
          <p:cNvPr id="38915" name="Picture 4" descr="x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0727" y="1415561"/>
            <a:ext cx="7814453" cy="4774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44475"/>
            <a:ext cx="7616825" cy="84931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具有二峰性的灰度图的二值化</a:t>
            </a:r>
          </a:p>
        </p:txBody>
      </p:sp>
      <p:pic>
        <p:nvPicPr>
          <p:cNvPr id="39939" name="Picture 4" descr="x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" y="1408967"/>
            <a:ext cx="7561263" cy="468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862" y="2329325"/>
            <a:ext cx="6264275" cy="29467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数学基础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</a:t>
            </a: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图像的概念与</a:t>
            </a: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28600"/>
            <a:ext cx="5791200" cy="80486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灰度分布效果图例</a:t>
            </a:r>
          </a:p>
        </p:txBody>
      </p:sp>
      <p:pic>
        <p:nvPicPr>
          <p:cNvPr id="40963" name="Picture 4" descr="第2章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18000"/>
          </a:blip>
          <a:srcRect/>
          <a:stretch>
            <a:fillRect/>
          </a:stretch>
        </p:blipFill>
        <p:spPr>
          <a:xfrm>
            <a:off x="490378" y="1628836"/>
            <a:ext cx="8058803" cy="4270802"/>
          </a:xfrm>
          <a:noFill/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892206" y="1012794"/>
            <a:ext cx="7772400" cy="4321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  <a:p>
            <a:r>
              <a:rPr lang="en-US" altLang="zh-CN" sz="2400" dirty="0"/>
              <a:t>Any Questions?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39637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线性代数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0" y="6201154"/>
            <a:ext cx="8581868" cy="6568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</a:pP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From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南京大学吴建鑫老师</a:t>
            </a:r>
            <a:endParaRPr lang="en-US" altLang="zh-CN" sz="28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858" y="1248031"/>
            <a:ext cx="6980351" cy="495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 txBox="1">
            <a:spLocks/>
          </p:cNvSpPr>
          <p:nvPr/>
        </p:nvSpPr>
        <p:spPr>
          <a:xfrm>
            <a:off x="434073" y="386862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线性代数</a:t>
            </a:r>
            <a:endParaRPr lang="en-US" sz="37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814" y="1098550"/>
            <a:ext cx="6875307" cy="510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75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sential">
    <a:dk1>
      <a:srgbClr val="000000"/>
    </a:dk1>
    <a:lt1>
      <a:srgbClr val="FFFFFF"/>
    </a:lt1>
    <a:dk2>
      <a:srgbClr val="D1282E"/>
    </a:dk2>
    <a:lt2>
      <a:srgbClr val="C8C8B1"/>
    </a:lt2>
    <a:accent1>
      <a:srgbClr val="7A7A7A"/>
    </a:accent1>
    <a:accent2>
      <a:srgbClr val="F5C201"/>
    </a:accent2>
    <a:accent3>
      <a:srgbClr val="526DB0"/>
    </a:accent3>
    <a:accent4>
      <a:srgbClr val="989AAC"/>
    </a:accent4>
    <a:accent5>
      <a:srgbClr val="DC5924"/>
    </a:accent5>
    <a:accent6>
      <a:srgbClr val="B4B392"/>
    </a:accent6>
    <a:hlink>
      <a:srgbClr val="CC9900"/>
    </a:hlink>
    <a:folHlink>
      <a:srgbClr val="9696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5077</TotalTime>
  <Words>1943</Words>
  <Application>Microsoft Office PowerPoint</Application>
  <PresentationFormat>全屏显示(4:3)</PresentationFormat>
  <Paragraphs>324</Paragraphs>
  <Slides>71</Slides>
  <Notes>16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74" baseType="lpstr">
      <vt:lpstr>Essential</vt:lpstr>
      <vt:lpstr>Equation</vt:lpstr>
      <vt:lpstr>公式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数字图像的概念与描述：图像的坐标系</vt:lpstr>
      <vt:lpstr>数字图像的概念与描述：黑白图像</vt:lpstr>
      <vt:lpstr>黑白图像例</vt:lpstr>
      <vt:lpstr>数字图像的概念与描述：灰度图像</vt:lpstr>
      <vt:lpstr>灰度图像例</vt:lpstr>
      <vt:lpstr>数字图像的概念与描述：彩色图像</vt:lpstr>
      <vt:lpstr>彩色图像例</vt:lpstr>
      <vt:lpstr>幻灯片 33</vt:lpstr>
      <vt:lpstr>数字图像的存储位图文件：文件的总体结构</vt:lpstr>
      <vt:lpstr>数字图像的存储位图文件：文件头信息</vt:lpstr>
      <vt:lpstr>数字图像的存储位图文件：信息头信息</vt:lpstr>
      <vt:lpstr>数字图像的存储位图文件          —— 真彩色模式的数据区结构</vt:lpstr>
      <vt:lpstr>数字图像的存储位图文件            ——索引色模式的调色板</vt:lpstr>
      <vt:lpstr>数字图像的存储位图文件             ——索引色模式的数据区</vt:lpstr>
      <vt:lpstr>幻灯片 40</vt:lpstr>
      <vt:lpstr>图像的数字化</vt:lpstr>
      <vt:lpstr>图像的数字化：采样概念</vt:lpstr>
      <vt:lpstr>幻灯片 43</vt:lpstr>
      <vt:lpstr>图像的数字化：采样间隔</vt:lpstr>
      <vt:lpstr>图像的数字化：采样效果演示示例</vt:lpstr>
      <vt:lpstr>图像的数字化：采样指标分辨率</vt:lpstr>
      <vt:lpstr>图像的数字化：量化概念</vt:lpstr>
      <vt:lpstr>低bit量化的伪轮廓现象图例</vt:lpstr>
      <vt:lpstr>幻灯片 49</vt:lpstr>
      <vt:lpstr>幻灯片 50</vt:lpstr>
      <vt:lpstr>图像的数字化：量化方法</vt:lpstr>
      <vt:lpstr>均匀量化效果示意图</vt:lpstr>
      <vt:lpstr>非均匀量化效果示意图</vt:lpstr>
      <vt:lpstr>均匀量化与非均匀量化效果的比较</vt:lpstr>
      <vt:lpstr>量化与采样的效果图例</vt:lpstr>
      <vt:lpstr>幻灯片 56</vt:lpstr>
      <vt:lpstr>幻灯片 57</vt:lpstr>
      <vt:lpstr>幻灯片 58</vt:lpstr>
      <vt:lpstr>数字图像的灰度直方图</vt:lpstr>
      <vt:lpstr>数字图像的灰度直方图：定义</vt:lpstr>
      <vt:lpstr>数字图像的灰度直方图                   —— 计算例子</vt:lpstr>
      <vt:lpstr>灰度图的灰度直方图例</vt:lpstr>
      <vt:lpstr>彩色图的灰度直方图例</vt:lpstr>
      <vt:lpstr>数字图像的灰度直方图                   —— 性质</vt:lpstr>
      <vt:lpstr>数字图像的灰度直方图                   —— 应用</vt:lpstr>
      <vt:lpstr>数字图像的灰度直方图应用                   —— 数字化参数</vt:lpstr>
      <vt:lpstr>数字图像的灰度直方图应用             —— 分割阈值选取</vt:lpstr>
      <vt:lpstr>灰度直方图具有二峰性</vt:lpstr>
      <vt:lpstr>具有二峰性的灰度图的二值化</vt:lpstr>
      <vt:lpstr>灰度分布效果图例</vt:lpstr>
      <vt:lpstr>幻灯片 71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</dc:creator>
  <cp:lastModifiedBy>thinkpad</cp:lastModifiedBy>
  <cp:revision>283</cp:revision>
  <dcterms:created xsi:type="dcterms:W3CDTF">2015-05-27T21:21:49Z</dcterms:created>
  <dcterms:modified xsi:type="dcterms:W3CDTF">2018-11-14T04:56:57Z</dcterms:modified>
</cp:coreProperties>
</file>